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66" r:id="rId2"/>
    <p:sldId id="428" r:id="rId3"/>
    <p:sldId id="432" r:id="rId4"/>
    <p:sldId id="434" r:id="rId5"/>
    <p:sldId id="440" r:id="rId6"/>
    <p:sldId id="441" r:id="rId7"/>
    <p:sldId id="435" r:id="rId8"/>
    <p:sldId id="437" r:id="rId9"/>
    <p:sldId id="293" r:id="rId10"/>
    <p:sldId id="294" r:id="rId11"/>
    <p:sldId id="314" r:id="rId12"/>
    <p:sldId id="295" r:id="rId13"/>
    <p:sldId id="315" r:id="rId14"/>
    <p:sldId id="316" r:id="rId15"/>
    <p:sldId id="296" r:id="rId16"/>
    <p:sldId id="425" r:id="rId17"/>
    <p:sldId id="317" r:id="rId18"/>
    <p:sldId id="429" r:id="rId19"/>
    <p:sldId id="430" r:id="rId20"/>
    <p:sldId id="431" r:id="rId21"/>
    <p:sldId id="358" r:id="rId22"/>
    <p:sldId id="319" r:id="rId23"/>
    <p:sldId id="318" r:id="rId24"/>
    <p:sldId id="443" r:id="rId25"/>
    <p:sldId id="426" r:id="rId26"/>
    <p:sldId id="320" r:id="rId27"/>
    <p:sldId id="357" r:id="rId28"/>
    <p:sldId id="309" r:id="rId29"/>
    <p:sldId id="445" r:id="rId30"/>
    <p:sldId id="444" r:id="rId31"/>
    <p:sldId id="310" r:id="rId32"/>
    <p:sldId id="311" r:id="rId33"/>
    <p:sldId id="345" r:id="rId34"/>
    <p:sldId id="313" r:id="rId35"/>
    <p:sldId id="312" r:id="rId36"/>
    <p:sldId id="346" r:id="rId37"/>
    <p:sldId id="446" r:id="rId38"/>
    <p:sldId id="321" r:id="rId39"/>
    <p:sldId id="322" r:id="rId40"/>
    <p:sldId id="323" r:id="rId41"/>
    <p:sldId id="447" r:id="rId42"/>
    <p:sldId id="324" r:id="rId43"/>
    <p:sldId id="347" r:id="rId44"/>
    <p:sldId id="325" r:id="rId45"/>
    <p:sldId id="326" r:id="rId46"/>
    <p:sldId id="442" r:id="rId47"/>
    <p:sldId id="327" r:id="rId48"/>
    <p:sldId id="328" r:id="rId49"/>
    <p:sldId id="427" r:id="rId50"/>
    <p:sldId id="329" r:id="rId51"/>
    <p:sldId id="348" r:id="rId52"/>
    <p:sldId id="349" r:id="rId53"/>
    <p:sldId id="355" r:id="rId54"/>
    <p:sldId id="356" r:id="rId55"/>
    <p:sldId id="350" r:id="rId56"/>
    <p:sldId id="331" r:id="rId57"/>
    <p:sldId id="351" r:id="rId58"/>
    <p:sldId id="352" r:id="rId59"/>
    <p:sldId id="353" r:id="rId60"/>
    <p:sldId id="354" r:id="rId61"/>
    <p:sldId id="333" r:id="rId62"/>
    <p:sldId id="334" r:id="rId63"/>
    <p:sldId id="449" r:id="rId64"/>
    <p:sldId id="335" r:id="rId65"/>
    <p:sldId id="361" r:id="rId66"/>
    <p:sldId id="336" r:id="rId67"/>
    <p:sldId id="337" r:id="rId68"/>
    <p:sldId id="362" r:id="rId69"/>
    <p:sldId id="338" r:id="rId70"/>
    <p:sldId id="339" r:id="rId71"/>
    <p:sldId id="340" r:id="rId72"/>
    <p:sldId id="341" r:id="rId73"/>
    <p:sldId id="342" r:id="rId74"/>
    <p:sldId id="343" r:id="rId75"/>
    <p:sldId id="344" r:id="rId76"/>
    <p:sldId id="371" r:id="rId77"/>
    <p:sldId id="372" r:id="rId78"/>
    <p:sldId id="452" r:id="rId79"/>
    <p:sldId id="366" r:id="rId80"/>
    <p:sldId id="373" r:id="rId81"/>
    <p:sldId id="363" r:id="rId82"/>
    <p:sldId id="365" r:id="rId83"/>
    <p:sldId id="367" r:id="rId84"/>
    <p:sldId id="374" r:id="rId85"/>
    <p:sldId id="368" r:id="rId86"/>
    <p:sldId id="450" r:id="rId87"/>
    <p:sldId id="370" r:id="rId88"/>
    <p:sldId id="376" r:id="rId89"/>
    <p:sldId id="415" r:id="rId90"/>
    <p:sldId id="416" r:id="rId91"/>
    <p:sldId id="377" r:id="rId92"/>
    <p:sldId id="378" r:id="rId93"/>
    <p:sldId id="451" r:id="rId94"/>
    <p:sldId id="379" r:id="rId95"/>
    <p:sldId id="380" r:id="rId96"/>
    <p:sldId id="418" r:id="rId97"/>
    <p:sldId id="381" r:id="rId98"/>
    <p:sldId id="419" r:id="rId99"/>
    <p:sldId id="382" r:id="rId100"/>
    <p:sldId id="383" r:id="rId101"/>
    <p:sldId id="420" r:id="rId102"/>
    <p:sldId id="384" r:id="rId103"/>
    <p:sldId id="385" r:id="rId104"/>
    <p:sldId id="417" r:id="rId105"/>
    <p:sldId id="387" r:id="rId106"/>
    <p:sldId id="388" r:id="rId107"/>
    <p:sldId id="389" r:id="rId108"/>
    <p:sldId id="390" r:id="rId109"/>
    <p:sldId id="423" r:id="rId110"/>
    <p:sldId id="424" r:id="rId111"/>
    <p:sldId id="414" r:id="rId11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3634C"/>
    <a:srgbClr val="94634C"/>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autoAdjust="0"/>
    <p:restoredTop sz="95633" autoAdjust="0"/>
  </p:normalViewPr>
  <p:slideViewPr>
    <p:cSldViewPr>
      <p:cViewPr varScale="1">
        <p:scale>
          <a:sx n="114" d="100"/>
          <a:sy n="114" d="100"/>
        </p:scale>
        <p:origin x="152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682AE50C-CE12-42D7-9076-5EDD7D724CC7}" type="datetimeFigureOut">
              <a:rPr lang="zh-CN" altLang="en-US"/>
              <a:pPr>
                <a:defRPr/>
              </a:pPr>
              <a:t>2019/10/17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65C938EC-096E-4FF9-9FCB-7CC27DC91426}" type="slidenum">
              <a:rPr lang="zh-CN" altLang="en-US"/>
              <a:pPr>
                <a:defRPr/>
              </a:pPr>
              <a:t>‹#›</a:t>
            </a:fld>
            <a:endParaRPr lang="zh-CN" altLang="en-US"/>
          </a:p>
        </p:txBody>
      </p:sp>
    </p:spTree>
    <p:extLst>
      <p:ext uri="{BB962C8B-B14F-4D97-AF65-F5344CB8AC3E}">
        <p14:creationId xmlns:p14="http://schemas.microsoft.com/office/powerpoint/2010/main" val="25128295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F280C77-4383-44F9-8867-5B47AA1EBC5D}"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8962227-3DE1-475E-AA63-EE7CC48910C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0AF9DD6-0C21-4081-B7CF-82F2629BFEF7}"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748900-ABA1-46D0-B4ED-3CC4C63F0F3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B108D38-59E0-4BAA-AEE2-7AC090E676A7}"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EB0649E-4E43-4137-B799-614FBBECCFA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5075D1A-3B6C-4988-A15F-6E771882B786}"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1420DC-5401-4403-A48F-A149E97BA822}"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5C6939A-1D65-4CFD-A15C-71E41AD31A91}"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461361-C1AC-413B-B73B-6E5121B6166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E5F5B0D-D3DD-411E-9C21-E9B6148B87EA}"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8E912AE-C77F-4CF0-81EC-75DF9569795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C0712C3-5EA4-4237-86DB-6CF0EE94577E}" type="datetimeFigureOut">
              <a:rPr lang="zh-CN" altLang="en-US"/>
              <a:pPr>
                <a:defRPr/>
              </a:pPr>
              <a:t>2019/10/17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16E5379-6283-4A5B-8099-0E9FFB53DA7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CDCB6C0-9A07-4637-BF36-61D613939F8D}" type="datetimeFigureOut">
              <a:rPr lang="zh-CN" altLang="en-US"/>
              <a:pPr>
                <a:defRPr/>
              </a:pPr>
              <a:t>2019/10/17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3084444-1B27-4D08-A831-E37673CDCDC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EC42F80-CF67-46AE-8CBE-6897EBFB1ABE}" type="datetimeFigureOut">
              <a:rPr lang="zh-CN" altLang="en-US"/>
              <a:pPr>
                <a:defRPr/>
              </a:pPr>
              <a:t>2019/10/17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F61D93-5EC3-4605-BF41-715507DD11F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2D2FC2F-311C-4476-95D9-3B6615D48391}"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1E26A9-A372-4296-A3A4-11555694046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D51D5E4-738D-4E87-9D4F-C3D1AB1BF6AA}"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EAF528F-A4FA-4EA9-8F48-26A962C0A8E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E14F5FD-338B-4672-BD70-D2EC9D3FF902}" type="datetimeFigureOut">
              <a:rPr lang="zh-CN" altLang="en-US"/>
              <a:pPr>
                <a:defRPr/>
              </a:pPr>
              <a:t>2019/10/17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6FA80D1-DE52-4EF9-9575-4EA625A051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2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24.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2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47.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49.emf"/><Relationship Id="rId5" Type="http://schemas.openxmlformats.org/officeDocument/2006/relationships/oleObject" Target="../embeddings/oleObject10.bin"/><Relationship Id="rId4" Type="http://schemas.openxmlformats.org/officeDocument/2006/relationships/image" Target="../media/image4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0.vml"/><Relationship Id="rId4" Type="http://schemas.openxmlformats.org/officeDocument/2006/relationships/image" Target="../media/image5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52.emf"/></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64.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image" Target="../media/image63.png"/><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66.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3.vml"/><Relationship Id="rId4" Type="http://schemas.openxmlformats.org/officeDocument/2006/relationships/image" Target="../media/image52.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5" name="TextBox 5"/>
          <p:cNvSpPr txBox="1">
            <a:spLocks noChangeArrowheads="1"/>
          </p:cNvSpPr>
          <p:nvPr/>
        </p:nvSpPr>
        <p:spPr bwMode="auto">
          <a:xfrm>
            <a:off x="5004048" y="2644170"/>
            <a:ext cx="4139952" cy="1569660"/>
          </a:xfrm>
          <a:prstGeom prst="rect">
            <a:avLst/>
          </a:prstGeom>
          <a:noFill/>
          <a:ln w="9525">
            <a:noFill/>
            <a:miter lim="800000"/>
            <a:headEnd/>
            <a:tailEnd/>
          </a:ln>
        </p:spPr>
        <p:txBody>
          <a:bodyPr vert="horz" wrap="square">
            <a:spAutoFit/>
          </a:bodyPr>
          <a:lstStyle/>
          <a:p>
            <a:r>
              <a:rPr lang="zh-CN" altLang="en-US" sz="4800" dirty="0">
                <a:latin typeface="华文行楷" panose="02010800040101010101" pitchFamily="2" charset="-122"/>
                <a:ea typeface="华文行楷" panose="02010800040101010101" pitchFamily="2" charset="-122"/>
              </a:rPr>
              <a:t>第九章 </a:t>
            </a:r>
            <a:endParaRPr lang="en-US" altLang="zh-CN" sz="4800" dirty="0">
              <a:latin typeface="华文行楷" panose="02010800040101010101" pitchFamily="2" charset="-122"/>
              <a:ea typeface="华文行楷" panose="02010800040101010101" pitchFamily="2" charset="-122"/>
            </a:endParaRPr>
          </a:p>
          <a:p>
            <a:r>
              <a:rPr lang="zh-CN" altLang="en-US" sz="4800" dirty="0">
                <a:latin typeface="华文行楷" panose="02010800040101010101" pitchFamily="2" charset="-122"/>
                <a:ea typeface="华文行楷" panose="02010800040101010101" pitchFamily="2" charset="-122"/>
              </a:rPr>
              <a:t>缩合聚合工艺</a:t>
            </a:r>
          </a:p>
        </p:txBody>
      </p:sp>
    </p:spTree>
    <p:extLst>
      <p:ext uri="{BB962C8B-B14F-4D97-AF65-F5344CB8AC3E}">
        <p14:creationId xmlns:p14="http://schemas.microsoft.com/office/powerpoint/2010/main" val="158281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A.</a:t>
            </a:r>
            <a:r>
              <a:rPr lang="zh-CN" altLang="en-US" sz="2800" dirty="0">
                <a:latin typeface="楷体" panose="02010609060101010101" pitchFamily="49" charset="-122"/>
                <a:ea typeface="楷体" panose="02010609060101010101" pitchFamily="49" charset="-122"/>
                <a:cs typeface="Arial" panose="020B0604020202020204" pitchFamily="34" charset="0"/>
              </a:rPr>
              <a:t>熔融缩聚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rgbClr val="FF0000"/>
                </a:solidFill>
                <a:latin typeface="楷体" panose="02010609060101010101" pitchFamily="49" charset="-122"/>
                <a:ea typeface="楷体" panose="02010609060101010101" pitchFamily="49" charset="-122"/>
              </a:rPr>
              <a:t>将单体、催化剂和相对分子质量调节剂等一起加入到反应釜中，加热熔融逐步形成高聚物的过程</a:t>
            </a:r>
            <a:endParaRPr lang="en-US" altLang="zh-CN" sz="3200" dirty="0">
              <a:solidFill>
                <a:srgbClr val="FF0000"/>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优点</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生产工艺比较简单</a:t>
            </a:r>
          </a:p>
          <a:p>
            <a:pPr marL="457200" indent="-457200">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产品比较纯净，不需要后处理，可直接利用，省去了分离、溶剂回收等工序</a:t>
            </a:r>
          </a:p>
          <a:p>
            <a:pPr marL="457200" indent="-457200">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设备利用率高，生产能力大</a:t>
            </a:r>
          </a:p>
        </p:txBody>
      </p:sp>
    </p:spTree>
    <p:extLst>
      <p:ext uri="{BB962C8B-B14F-4D97-AF65-F5344CB8AC3E}">
        <p14:creationId xmlns:p14="http://schemas.microsoft.com/office/powerpoint/2010/main" val="20099763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固相缩聚特点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表观活化能高、反应速率低</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FF0000"/>
                </a:solidFill>
                <a:latin typeface="楷体" panose="02010609060101010101" pitchFamily="49" charset="-122"/>
                <a:ea typeface="楷体" panose="02010609060101010101" pitchFamily="49" charset="-122"/>
              </a:rPr>
              <a:t>表观活化能越大，所需时间越长</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固相缩聚与界面缩聚相同是扩散控制的过程</a:t>
            </a:r>
          </a:p>
        </p:txBody>
      </p:sp>
      <p:graphicFrame>
        <p:nvGraphicFramePr>
          <p:cNvPr id="2" name="表格 1"/>
          <p:cNvGraphicFramePr>
            <a:graphicFrameLocks noGrp="1"/>
          </p:cNvGraphicFramePr>
          <p:nvPr>
            <p:extLst>
              <p:ext uri="{D42A27DB-BD31-4B8C-83A1-F6EECF244321}">
                <p14:modId xmlns:p14="http://schemas.microsoft.com/office/powerpoint/2010/main" val="4145768276"/>
              </p:ext>
            </p:extLst>
          </p:nvPr>
        </p:nvGraphicFramePr>
        <p:xfrm>
          <a:off x="1379984" y="1772816"/>
          <a:ext cx="6096000" cy="2286000"/>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rowSpan="2">
                  <a:txBody>
                    <a:bodyPr/>
                    <a:lstStyle/>
                    <a:p>
                      <a:r>
                        <a:rPr lang="zh-CN" altLang="en-US" sz="2400" dirty="0"/>
                        <a:t>单体</a:t>
                      </a:r>
                    </a:p>
                  </a:txBody>
                  <a:tcPr/>
                </a:tc>
                <a:tc gridSpan="2">
                  <a:txBody>
                    <a:bodyPr/>
                    <a:lstStyle/>
                    <a:p>
                      <a:r>
                        <a:rPr lang="zh-CN" altLang="en-US" sz="2400" dirty="0"/>
                        <a:t>活化能（</a:t>
                      </a:r>
                      <a:r>
                        <a:rPr lang="en-US" altLang="zh-CN" sz="2400" dirty="0"/>
                        <a:t>kJ/</a:t>
                      </a:r>
                      <a:r>
                        <a:rPr lang="en-US" altLang="zh-CN" sz="2400" dirty="0" err="1"/>
                        <a:t>mol</a:t>
                      </a:r>
                      <a:r>
                        <a:rPr lang="zh-CN" altLang="en-US" sz="2400" dirty="0"/>
                        <a:t>）</a:t>
                      </a:r>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a:txBody>
                    <a:bodyPr/>
                    <a:lstStyle/>
                    <a:p>
                      <a:r>
                        <a:rPr lang="zh-CN" altLang="en-US" sz="2400" dirty="0"/>
                        <a:t>熔融态</a:t>
                      </a:r>
                    </a:p>
                  </a:txBody>
                  <a:tcPr/>
                </a:tc>
                <a:tc>
                  <a:txBody>
                    <a:bodyPr/>
                    <a:lstStyle/>
                    <a:p>
                      <a:r>
                        <a:rPr lang="zh-CN" altLang="en-US" sz="2400" dirty="0"/>
                        <a:t>固相</a:t>
                      </a:r>
                    </a:p>
                  </a:txBody>
                  <a:tcPr/>
                </a:tc>
                <a:extLst>
                  <a:ext uri="{0D108BD9-81ED-4DB2-BD59-A6C34878D82A}">
                    <a16:rowId xmlns:a16="http://schemas.microsoft.com/office/drawing/2014/main" val="10001"/>
                  </a:ext>
                </a:extLst>
              </a:tr>
              <a:tr h="370840">
                <a:tc>
                  <a:txBody>
                    <a:bodyPr/>
                    <a:lstStyle/>
                    <a:p>
                      <a:r>
                        <a:rPr lang="zh-CN" altLang="en-US" sz="2400" dirty="0"/>
                        <a:t>氨基庚酸</a:t>
                      </a:r>
                    </a:p>
                  </a:txBody>
                  <a:tcPr/>
                </a:tc>
                <a:tc>
                  <a:txBody>
                    <a:bodyPr/>
                    <a:lstStyle/>
                    <a:p>
                      <a:r>
                        <a:rPr lang="en-US" altLang="zh-CN" sz="2400" dirty="0"/>
                        <a:t>180</a:t>
                      </a:r>
                      <a:endParaRPr lang="zh-CN" altLang="en-US" sz="2400" dirty="0"/>
                    </a:p>
                  </a:txBody>
                  <a:tcPr/>
                </a:tc>
                <a:tc>
                  <a:txBody>
                    <a:bodyPr/>
                    <a:lstStyle/>
                    <a:p>
                      <a:r>
                        <a:rPr lang="en-US" altLang="zh-CN" sz="2400" dirty="0"/>
                        <a:t>385</a:t>
                      </a:r>
                      <a:endParaRPr lang="zh-CN" altLang="en-US" sz="2400" dirty="0"/>
                    </a:p>
                  </a:txBody>
                  <a:tcPr/>
                </a:tc>
                <a:extLst>
                  <a:ext uri="{0D108BD9-81ED-4DB2-BD59-A6C34878D82A}">
                    <a16:rowId xmlns:a16="http://schemas.microsoft.com/office/drawing/2014/main" val="10002"/>
                  </a:ext>
                </a:extLst>
              </a:tr>
              <a:tr h="370840">
                <a:tc>
                  <a:txBody>
                    <a:bodyPr/>
                    <a:lstStyle/>
                    <a:p>
                      <a:r>
                        <a:rPr lang="zh-CN" altLang="en-US" sz="2400" dirty="0"/>
                        <a:t>氨基壬酸</a:t>
                      </a:r>
                    </a:p>
                  </a:txBody>
                  <a:tcPr/>
                </a:tc>
                <a:tc>
                  <a:txBody>
                    <a:bodyPr/>
                    <a:lstStyle/>
                    <a:p>
                      <a:r>
                        <a:rPr lang="en-US" altLang="zh-CN" sz="2400" dirty="0"/>
                        <a:t>159</a:t>
                      </a:r>
                      <a:endParaRPr lang="zh-CN" altLang="en-US" sz="2400" dirty="0"/>
                    </a:p>
                  </a:txBody>
                  <a:tcPr/>
                </a:tc>
                <a:tc>
                  <a:txBody>
                    <a:bodyPr/>
                    <a:lstStyle/>
                    <a:p>
                      <a:r>
                        <a:rPr lang="en-US" altLang="zh-CN" sz="2400" dirty="0"/>
                        <a:t>754</a:t>
                      </a:r>
                      <a:endParaRPr lang="zh-CN" altLang="en-US" sz="2400" dirty="0"/>
                    </a:p>
                  </a:txBody>
                  <a:tcPr/>
                </a:tc>
                <a:extLst>
                  <a:ext uri="{0D108BD9-81ED-4DB2-BD59-A6C34878D82A}">
                    <a16:rowId xmlns:a16="http://schemas.microsoft.com/office/drawing/2014/main" val="10003"/>
                  </a:ext>
                </a:extLst>
              </a:tr>
              <a:tr h="370840">
                <a:tc>
                  <a:txBody>
                    <a:bodyPr/>
                    <a:lstStyle/>
                    <a:p>
                      <a:r>
                        <a:rPr lang="zh-CN" altLang="en-US" sz="2400" dirty="0"/>
                        <a:t>氨基十一碳酸</a:t>
                      </a:r>
                    </a:p>
                  </a:txBody>
                  <a:tcPr/>
                </a:tc>
                <a:tc>
                  <a:txBody>
                    <a:bodyPr/>
                    <a:lstStyle/>
                    <a:p>
                      <a:r>
                        <a:rPr lang="en-US" altLang="zh-CN" sz="2400" dirty="0"/>
                        <a:t>-</a:t>
                      </a:r>
                      <a:endParaRPr lang="zh-CN" altLang="en-US" sz="2400" dirty="0"/>
                    </a:p>
                  </a:txBody>
                  <a:tcPr/>
                </a:tc>
                <a:tc>
                  <a:txBody>
                    <a:bodyPr/>
                    <a:lstStyle/>
                    <a:p>
                      <a:r>
                        <a:rPr lang="en-US" altLang="zh-CN" sz="2400" dirty="0"/>
                        <a:t>251</a:t>
                      </a:r>
                      <a:endParaRPr lang="zh-CN" altLang="en-US" sz="2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881406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固相缩聚特点</a:t>
            </a:r>
          </a:p>
        </p:txBody>
      </p:sp>
      <p:sp>
        <p:nvSpPr>
          <p:cNvPr id="2" name="矩形 1">
            <a:extLst>
              <a:ext uri="{FF2B5EF4-FFF2-40B4-BE49-F238E27FC236}">
                <a16:creationId xmlns:a16="http://schemas.microsoft.com/office/drawing/2014/main" id="{6A5B66BC-6835-4C9D-AB03-246C6B192F1F}"/>
              </a:ext>
            </a:extLst>
          </p:cNvPr>
          <p:cNvSpPr/>
          <p:nvPr/>
        </p:nvSpPr>
        <p:spPr>
          <a:xfrm>
            <a:off x="179512" y="803890"/>
            <a:ext cx="8784976" cy="5250220"/>
          </a:xfrm>
          <a:prstGeom prst="rect">
            <a:avLst/>
          </a:prstGeom>
        </p:spPr>
        <p:txBody>
          <a:bodyPr wrap="square">
            <a:spAutoFit/>
          </a:bodyPr>
          <a:lstStyle/>
          <a:p>
            <a:pPr marL="457200" indent="-457200">
              <a:lnSpc>
                <a:spcPct val="120000"/>
              </a:lnSpc>
              <a:spcBef>
                <a:spcPts val="6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固相缩聚的</a:t>
            </a:r>
            <a:r>
              <a:rPr lang="zh-CN" altLang="en-US" sz="2400" dirty="0">
                <a:solidFill>
                  <a:srgbClr val="FF0000"/>
                </a:solidFill>
                <a:latin typeface="楷体" panose="02010609060101010101" pitchFamily="49" charset="-122"/>
                <a:ea typeface="楷体" panose="02010609060101010101" pitchFamily="49" charset="-122"/>
              </a:rPr>
              <a:t>分子量</a:t>
            </a:r>
            <a:r>
              <a:rPr lang="zh-CN" altLang="en-US" sz="2400" dirty="0">
                <a:latin typeface="楷体" panose="02010609060101010101" pitchFamily="49" charset="-122"/>
                <a:ea typeface="楷体" panose="02010609060101010101" pitchFamily="49" charset="-122"/>
              </a:rPr>
              <a:t>相对于一般缩聚明显提</a:t>
            </a:r>
            <a:r>
              <a:rPr lang="zh-CN" altLang="en-US" sz="2400" dirty="0">
                <a:solidFill>
                  <a:srgbClr val="FF0000"/>
                </a:solidFill>
                <a:latin typeface="楷体" panose="02010609060101010101" pitchFamily="49" charset="-122"/>
                <a:ea typeface="楷体" panose="02010609060101010101" pitchFamily="49" charset="-122"/>
              </a:rPr>
              <a:t>高</a:t>
            </a:r>
            <a:r>
              <a:rPr lang="zh-CN" altLang="en-US" sz="2400" dirty="0">
                <a:latin typeface="楷体" panose="02010609060101010101" pitchFamily="49" charset="-122"/>
                <a:ea typeface="楷体" panose="02010609060101010101" pitchFamily="49" charset="-122"/>
              </a:rPr>
              <a:t>，力学性能有较大幅度提高，使其产品有广泛的应用领域</a:t>
            </a:r>
            <a:endParaRPr lang="en-US" altLang="zh-CN" sz="2400" dirty="0">
              <a:latin typeface="楷体" panose="02010609060101010101" pitchFamily="49" charset="-122"/>
              <a:ea typeface="楷体" panose="02010609060101010101" pitchFamily="49" charset="-122"/>
            </a:endParaRPr>
          </a:p>
          <a:p>
            <a:pPr marL="457200" indent="-457200">
              <a:lnSpc>
                <a:spcPct val="120000"/>
              </a:lnSpc>
              <a:spcBef>
                <a:spcPts val="6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反应</a:t>
            </a:r>
            <a:r>
              <a:rPr lang="zh-CN" altLang="en-US" sz="2400" dirty="0">
                <a:solidFill>
                  <a:srgbClr val="FF0000"/>
                </a:solidFill>
                <a:latin typeface="楷体" panose="02010609060101010101" pitchFamily="49" charset="-122"/>
                <a:ea typeface="楷体" panose="02010609060101010101" pitchFamily="49" charset="-122"/>
              </a:rPr>
              <a:t>温度较低</a:t>
            </a:r>
            <a:r>
              <a:rPr lang="zh-CN" altLang="en-US" sz="2400" dirty="0">
                <a:latin typeface="楷体" panose="02010609060101010101" pitchFamily="49" charset="-122"/>
                <a:ea typeface="楷体" panose="02010609060101010101" pitchFamily="49" charset="-122"/>
              </a:rPr>
              <a:t>，有效抑制副反应的发生。固相缩聚反应温度低于熔点，其热降解反应的活化能较高，故固相缩聚中热降解等副反应的速率随温度下降会大幅削弱</a:t>
            </a:r>
            <a:endParaRPr lang="en-US" altLang="zh-CN" sz="2400" dirty="0">
              <a:latin typeface="楷体" panose="02010609060101010101" pitchFamily="49" charset="-122"/>
              <a:ea typeface="楷体" panose="02010609060101010101" pitchFamily="49" charset="-122"/>
            </a:endParaRPr>
          </a:p>
          <a:p>
            <a:pPr marL="457200" indent="-457200">
              <a:lnSpc>
                <a:spcPct val="120000"/>
              </a:lnSpc>
              <a:spcBef>
                <a:spcPts val="6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反应</a:t>
            </a:r>
            <a:r>
              <a:rPr lang="zh-CN" altLang="en-US" sz="2400" dirty="0">
                <a:solidFill>
                  <a:srgbClr val="FF0000"/>
                </a:solidFill>
                <a:latin typeface="楷体" panose="02010609060101010101" pitchFamily="49" charset="-122"/>
                <a:ea typeface="楷体" panose="02010609060101010101" pitchFamily="49" charset="-122"/>
              </a:rPr>
              <a:t>能耗较低</a:t>
            </a:r>
            <a:r>
              <a:rPr lang="zh-CN" altLang="en-US" sz="2400" dirty="0">
                <a:latin typeface="楷体" panose="02010609060101010101" pitchFamily="49" charset="-122"/>
                <a:ea typeface="楷体" panose="02010609060101010101" pitchFamily="49" charset="-122"/>
              </a:rPr>
              <a:t>，工艺</a:t>
            </a:r>
            <a:r>
              <a:rPr lang="zh-CN" altLang="en-US" sz="2400" dirty="0">
                <a:solidFill>
                  <a:srgbClr val="FF0000"/>
                </a:solidFill>
                <a:latin typeface="楷体" panose="02010609060101010101" pitchFamily="49" charset="-122"/>
                <a:ea typeface="楷体" panose="02010609060101010101" pitchFamily="49" charset="-122"/>
              </a:rPr>
              <a:t>环保</a:t>
            </a:r>
            <a:r>
              <a:rPr lang="zh-CN" altLang="en-US" sz="2400" dirty="0">
                <a:latin typeface="楷体" panose="02010609060101010101" pitchFamily="49" charset="-122"/>
                <a:ea typeface="楷体" panose="02010609060101010101" pitchFamily="49" charset="-122"/>
              </a:rPr>
              <a:t>，流程简单。固相缩聚反应过程中无需使用溶剂，反应产物不需要提纯，也没有溶剂的回收，工艺十分环保；</a:t>
            </a:r>
            <a:endParaRPr lang="en-US" altLang="zh-CN" sz="2400" dirty="0">
              <a:latin typeface="楷体" panose="02010609060101010101" pitchFamily="49" charset="-122"/>
              <a:ea typeface="楷体" panose="02010609060101010101" pitchFamily="49" charset="-122"/>
            </a:endParaRPr>
          </a:p>
          <a:p>
            <a:pPr marL="457200" indent="-457200">
              <a:lnSpc>
                <a:spcPct val="120000"/>
              </a:lnSpc>
              <a:spcBef>
                <a:spcPts val="6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固相缩聚反应既可以采用间歇操作也能连续化生产，因此</a:t>
            </a:r>
            <a:r>
              <a:rPr lang="zh-CN" altLang="en-US" sz="2400" dirty="0">
                <a:solidFill>
                  <a:srgbClr val="FF0000"/>
                </a:solidFill>
                <a:latin typeface="楷体" panose="02010609060101010101" pitchFamily="49" charset="-122"/>
                <a:ea typeface="楷体" panose="02010609060101010101" pitchFamily="49" charset="-122"/>
              </a:rPr>
              <a:t>反应器的选择余地很大</a:t>
            </a:r>
            <a:endParaRPr lang="en-US" altLang="zh-CN" sz="2400" dirty="0">
              <a:solidFill>
                <a:srgbClr val="FF0000"/>
              </a:solidFill>
              <a:latin typeface="楷体" panose="02010609060101010101" pitchFamily="49" charset="-122"/>
              <a:ea typeface="楷体" panose="02010609060101010101" pitchFamily="49" charset="-122"/>
            </a:endParaRPr>
          </a:p>
          <a:p>
            <a:pPr marL="457200" indent="-457200">
              <a:lnSpc>
                <a:spcPct val="120000"/>
              </a:lnSpc>
              <a:spcBef>
                <a:spcPts val="600"/>
              </a:spcBef>
              <a:buClr>
                <a:srgbClr val="002060"/>
              </a:buClr>
              <a:buFont typeface="Wingdings" panose="05000000000000000000" pitchFamily="2" charset="2"/>
              <a:buChar char="u"/>
            </a:pPr>
            <a:r>
              <a:rPr lang="zh-CN" altLang="en-US" sz="2400" dirty="0">
                <a:latin typeface="华文楷体" panose="02010600040101010101" pitchFamily="2" charset="-122"/>
                <a:ea typeface="华文楷体" panose="02010600040101010101" pitchFamily="2" charset="-122"/>
              </a:rPr>
              <a:t>缺点：原料要达到一定</a:t>
            </a:r>
            <a:r>
              <a:rPr lang="zh-CN" altLang="en-US" sz="2400" dirty="0">
                <a:solidFill>
                  <a:srgbClr val="0000FF"/>
                </a:solidFill>
                <a:latin typeface="华文楷体" panose="02010600040101010101" pitchFamily="2" charset="-122"/>
                <a:ea typeface="华文楷体" panose="02010600040101010101" pitchFamily="2" charset="-122"/>
              </a:rPr>
              <a:t>细度</a:t>
            </a:r>
            <a:r>
              <a:rPr lang="zh-CN" altLang="en-US" sz="2400" dirty="0">
                <a:latin typeface="华文楷体" panose="02010600040101010101" pitchFamily="2" charset="-122"/>
                <a:ea typeface="华文楷体" panose="02010600040101010101" pitchFamily="2" charset="-122"/>
              </a:rPr>
              <a:t>，反应</a:t>
            </a:r>
            <a:r>
              <a:rPr lang="zh-CN" altLang="en-US" sz="2400" dirty="0">
                <a:solidFill>
                  <a:srgbClr val="0000FF"/>
                </a:solidFill>
                <a:latin typeface="华文楷体" panose="02010600040101010101" pitchFamily="2" charset="-122"/>
                <a:ea typeface="华文楷体" panose="02010600040101010101" pitchFamily="2" charset="-122"/>
              </a:rPr>
              <a:t>速度慢</a:t>
            </a:r>
            <a:r>
              <a:rPr lang="zh-CN" altLang="en-US" sz="2400" dirty="0">
                <a:latin typeface="华文楷体" panose="02010600040101010101" pitchFamily="2" charset="-122"/>
                <a:ea typeface="华文楷体" panose="02010600040101010101" pitchFamily="2" charset="-122"/>
              </a:rPr>
              <a:t>，小分子</a:t>
            </a:r>
            <a:r>
              <a:rPr lang="zh-CN" altLang="en-US" sz="2400" dirty="0">
                <a:solidFill>
                  <a:srgbClr val="0000FF"/>
                </a:solidFill>
                <a:latin typeface="华文楷体" panose="02010600040101010101" pitchFamily="2" charset="-122"/>
                <a:ea typeface="华文楷体" panose="02010600040101010101" pitchFamily="2" charset="-122"/>
              </a:rPr>
              <a:t>不易扩散</a:t>
            </a:r>
          </a:p>
        </p:txBody>
      </p:sp>
    </p:spTree>
    <p:extLst>
      <p:ext uri="{BB962C8B-B14F-4D97-AF65-F5344CB8AC3E}">
        <p14:creationId xmlns:p14="http://schemas.microsoft.com/office/powerpoint/2010/main" val="28370629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005" y="-9794"/>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结晶性单体的固相缩聚</a:t>
            </a:r>
          </a:p>
        </p:txBody>
      </p:sp>
      <p:sp>
        <p:nvSpPr>
          <p:cNvPr id="9" name="对角圆角矩形 8"/>
          <p:cNvSpPr/>
          <p:nvPr/>
        </p:nvSpPr>
        <p:spPr>
          <a:xfrm>
            <a:off x="539552" y="692696"/>
            <a:ext cx="8064896" cy="597666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反应单体</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：环状二元酰胺、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α</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ω-</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氨基酸等</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spcBef>
                <a:spcPts val="600"/>
              </a:spcBef>
              <a:buClr>
                <a:srgbClr val="002060"/>
              </a:buClr>
              <a:buFont typeface="Wingdings" panose="05000000000000000000" pitchFamily="2" charset="2"/>
              <a:buChar char="u"/>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反应温度</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：通常低于结晶单体熔点约</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5-40</a:t>
            </a:r>
            <a:r>
              <a:rPr lang="en-US" altLang="zh-CN" sz="2800" baseline="30000" dirty="0">
                <a:latin typeface="Times New Roman" panose="02020603050405020304" pitchFamily="18" charset="0"/>
                <a:ea typeface="楷体" panose="02010609060101010101" pitchFamily="49" charset="-122"/>
                <a:cs typeface="Times New Roman" panose="02020603050405020304" pitchFamily="18" charset="0"/>
              </a:rPr>
              <a:t>o</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，熔点低的单体不适宜采用固相缩聚法制备缩聚物</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spcBef>
                <a:spcPts val="600"/>
              </a:spcBef>
              <a:buClr>
                <a:srgbClr val="002060"/>
              </a:buClr>
              <a:buFont typeface="Wingdings" panose="05000000000000000000" pitchFamily="2" charset="2"/>
              <a:buChar char="u"/>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反应时间</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：反应时间与单体种类相反应温度有关，可为数小时，数天甚至更长些。可加入催化剂促进反应</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spcBef>
                <a:spcPts val="600"/>
              </a:spcBef>
              <a:buClr>
                <a:srgbClr val="002060"/>
              </a:buClr>
              <a:buFont typeface="Wingdings" panose="05000000000000000000" pitchFamily="2" charset="2"/>
              <a:buChar char="u"/>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小分子副产物脱除</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：真空脱除、通惰性气体、共沸脱除等</a:t>
            </a:r>
            <a:endPar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流程图: 可选过程 1"/>
          <p:cNvSpPr/>
          <p:nvPr/>
        </p:nvSpPr>
        <p:spPr>
          <a:xfrm>
            <a:off x="879201" y="5373216"/>
            <a:ext cx="7416824" cy="100811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为了使物料受热均匀，将物料粉碎至</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20-25</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目大小悬浮于惰性液体中进行反应</a:t>
            </a:r>
          </a:p>
        </p:txBody>
      </p:sp>
    </p:spTree>
    <p:extLst>
      <p:ext uri="{BB962C8B-B14F-4D97-AF65-F5344CB8AC3E}">
        <p14:creationId xmlns:p14="http://schemas.microsoft.com/office/powerpoint/2010/main" val="7644835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9201"/>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预聚物的固相缩聚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Times New Roman" pitchFamily="18" charset="0"/>
              </a:rPr>
              <a:t>以半结晶预聚物为起始原料，在其熔点以下进行</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固相缩聚</a:t>
            </a:r>
            <a:r>
              <a:rPr lang="zh-CN" altLang="en-US" sz="2800" dirty="0">
                <a:latin typeface="Times New Roman" pitchFamily="18" charset="0"/>
              </a:rPr>
              <a:t>从而提高其分子量的方法</a:t>
            </a:r>
            <a:endParaRPr lang="en-US" altLang="zh-CN" sz="2800" dirty="0">
              <a:latin typeface="Times New Roman" pitchFamily="18" charset="0"/>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Times New Roman" pitchFamily="18"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Times New Roman" pitchFamily="18"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Times New Roman" pitchFamily="18"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Times New Roman" pitchFamily="18"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Times New Roman" pitchFamily="18"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Times New Roman" pitchFamily="18" charset="0"/>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主要用来生产分子量非常高和高质量的</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PET(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涤纶</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树脂、</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PBT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聚对苯甲酸丁二酯</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树脂、尼龙</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和尼龙</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66</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树脂等</a:t>
            </a:r>
            <a:endPar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Rectangle 5"/>
          <p:cNvSpPr>
            <a:spLocks noChangeArrowheads="1"/>
          </p:cNvSpPr>
          <p:nvPr/>
        </p:nvSpPr>
        <p:spPr bwMode="auto">
          <a:xfrm>
            <a:off x="683568" y="3645024"/>
            <a:ext cx="8001000" cy="977900"/>
          </a:xfrm>
          <a:prstGeom prst="rect">
            <a:avLst/>
          </a:prstGeom>
          <a:noFill/>
          <a:ln w="9525">
            <a:solidFill>
              <a:srgbClr val="FF3300"/>
            </a:solidFill>
            <a:miter lim="800000"/>
            <a:headEnd/>
            <a:tailEnd/>
          </a:ln>
          <a:effectLst/>
        </p:spPr>
        <p:txBody>
          <a:bodyPr>
            <a:spAutoFit/>
          </a:bodyPr>
          <a:lstStyle/>
          <a:p>
            <a:pPr>
              <a:lnSpc>
                <a:spcPct val="120000"/>
              </a:lnSpc>
            </a:pPr>
            <a:r>
              <a:rPr lang="zh-CN" altLang="en-US" sz="2400" dirty="0">
                <a:latin typeface="楷体" panose="02010609060101010101" pitchFamily="49" charset="-122"/>
                <a:ea typeface="楷体" panose="02010609060101010101" pitchFamily="49" charset="-122"/>
              </a:rPr>
              <a:t>将一般熔融缩聚法得到的适当分子量范围的产品出料后再进行固相缩聚则可避免上述缺点，且所用的反应设备简单。</a:t>
            </a:r>
          </a:p>
        </p:txBody>
      </p:sp>
      <p:sp>
        <p:nvSpPr>
          <p:cNvPr id="11" name="Rectangle 6"/>
          <p:cNvSpPr>
            <a:spLocks noChangeArrowheads="1"/>
          </p:cNvSpPr>
          <p:nvPr/>
        </p:nvSpPr>
        <p:spPr bwMode="auto">
          <a:xfrm>
            <a:off x="1219200" y="2311400"/>
            <a:ext cx="6899275" cy="539750"/>
          </a:xfrm>
          <a:prstGeom prst="rect">
            <a:avLst/>
          </a:prstGeom>
          <a:noFill/>
          <a:ln w="9525">
            <a:solidFill>
              <a:srgbClr val="FF3300"/>
            </a:solidFill>
            <a:miter lim="800000"/>
            <a:headEnd/>
            <a:tailEnd/>
          </a:ln>
          <a:effectLst/>
        </p:spPr>
        <p:txBody>
          <a:bodyPr wrap="none">
            <a:spAutoFit/>
          </a:bodyPr>
          <a:lstStyle/>
          <a:p>
            <a:pPr>
              <a:lnSpc>
                <a:spcPct val="120000"/>
              </a:lnSpc>
            </a:pPr>
            <a:r>
              <a:rPr lang="zh-CN" altLang="en-US" sz="2400">
                <a:latin typeface="楷体" panose="02010609060101010101" pitchFamily="49" charset="-122"/>
                <a:ea typeface="楷体" panose="02010609060101010101" pitchFamily="49" charset="-122"/>
              </a:rPr>
              <a:t>用一般的熔融缩聚方法难以得到所要求的高分子量</a:t>
            </a:r>
          </a:p>
        </p:txBody>
      </p:sp>
      <p:sp>
        <p:nvSpPr>
          <p:cNvPr id="12" name="Line 7"/>
          <p:cNvSpPr>
            <a:spLocks noChangeShapeType="1"/>
          </p:cNvSpPr>
          <p:nvPr/>
        </p:nvSpPr>
        <p:spPr bwMode="auto">
          <a:xfrm>
            <a:off x="4648200" y="2832100"/>
            <a:ext cx="0" cy="762000"/>
          </a:xfrm>
          <a:prstGeom prst="line">
            <a:avLst/>
          </a:prstGeom>
          <a:noFill/>
          <a:ln w="9525">
            <a:solidFill>
              <a:srgbClr val="FF3300"/>
            </a:solidFill>
            <a:round/>
            <a:headEnd/>
            <a:tailEnd type="triangle" w="med" len="med"/>
          </a:ln>
          <a:effectLst/>
        </p:spPr>
        <p:txBody>
          <a:bodyPr/>
          <a:lstStyle/>
          <a:p>
            <a:endParaRPr lang="zh-CN" altLang="en-US"/>
          </a:p>
        </p:txBody>
      </p:sp>
    </p:spTree>
    <p:extLst>
      <p:ext uri="{BB962C8B-B14F-4D97-AF65-F5344CB8AC3E}">
        <p14:creationId xmlns:p14="http://schemas.microsoft.com/office/powerpoint/2010/main" val="38454573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5966"/>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预聚物的固相缩聚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spcBef>
                <a:spcPts val="600"/>
              </a:spcBef>
              <a:buClr>
                <a:srgbClr val="002060"/>
              </a:buClr>
              <a:buFont typeface="Wingdings" panose="05000000000000000000" pitchFamily="2" charset="2"/>
              <a:buChar char="u"/>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生产工艺</a:t>
            </a:r>
          </a:p>
          <a:p>
            <a:pPr>
              <a:lnSpc>
                <a:spcPct val="120000"/>
              </a:lnSpc>
              <a:spcBef>
                <a:spcPts val="600"/>
              </a:spcBef>
              <a:buClr>
                <a:srgbClr val="002060"/>
              </a:buClr>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反应装置</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：转鼓式干燥器、固定床反应器或流动床反应器</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spcBef>
                <a:spcPts val="600"/>
              </a:spcBef>
              <a:buClr>
                <a:srgbClr val="002060"/>
              </a:buClr>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粒料大小</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：约为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0.03 cm</a:t>
            </a:r>
            <a:r>
              <a:rPr lang="en-US" altLang="zh-CN" sz="2800" baseline="300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spcBef>
                <a:spcPts val="600"/>
              </a:spcBef>
              <a:buClr>
                <a:srgbClr val="002060"/>
              </a:buClr>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反应温度</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：因树脂种类而有差异，采用更高的反应温度可缩短反应时间，但应低于树脂熔点</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10-40℃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，避免树脂颗粒产生粘结现象以及防止粘壁</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spcBef>
                <a:spcPts val="600"/>
              </a:spcBef>
              <a:buClr>
                <a:srgbClr val="002060"/>
              </a:buClr>
            </a:pP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脱除小分子副产物</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：采用通惰性气体的方法</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630142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620"/>
            <a:ext cx="437459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6.</a:t>
            </a:r>
            <a:r>
              <a:rPr lang="zh-CN" altLang="en-US" sz="2800" dirty="0">
                <a:latin typeface="微软雅黑" panose="020B0503020204020204" pitchFamily="34" charset="-122"/>
                <a:ea typeface="微软雅黑" panose="020B0503020204020204" pitchFamily="34" charset="-122"/>
              </a:rPr>
              <a:t>低聚物</a:t>
            </a:r>
            <a:r>
              <a:rPr lang="en-US" altLang="zh-CN" sz="2800" dirty="0">
                <a:latin typeface="微软雅黑" panose="020B0503020204020204" pitchFamily="34" charset="-122"/>
                <a:ea typeface="微软雅黑" panose="020B0503020204020204" pitchFamily="34" charset="-122"/>
              </a:rPr>
              <a:t>PET</a:t>
            </a:r>
            <a:r>
              <a:rPr lang="zh-CN" altLang="en-US" sz="2800" dirty="0">
                <a:latin typeface="微软雅黑" panose="020B0503020204020204" pitchFamily="34" charset="-122"/>
                <a:ea typeface="微软雅黑" panose="020B0503020204020204" pitchFamily="34" charset="-122"/>
              </a:rPr>
              <a:t>的固相缩聚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980728"/>
            <a:ext cx="4369812" cy="5544616"/>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862027032"/>
              </p:ext>
            </p:extLst>
          </p:nvPr>
        </p:nvGraphicFramePr>
        <p:xfrm>
          <a:off x="5868144" y="297302"/>
          <a:ext cx="2448272" cy="277368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tblGrid>
              <a:tr h="322722">
                <a:tc>
                  <a:txBody>
                    <a:bodyPr/>
                    <a:lstStyle/>
                    <a:p>
                      <a:r>
                        <a:rPr lang="zh-CN" altLang="en-US" sz="2000" dirty="0"/>
                        <a:t>粒径</a:t>
                      </a:r>
                      <a:r>
                        <a:rPr lang="en-US" altLang="zh-CN" sz="2000" dirty="0"/>
                        <a:t>mm</a:t>
                      </a:r>
                      <a:endParaRPr lang="zh-CN" altLang="en-US" sz="2000" dirty="0"/>
                    </a:p>
                  </a:txBody>
                  <a:tcPr/>
                </a:tc>
                <a:tc>
                  <a:txBody>
                    <a:bodyPr/>
                    <a:lstStyle/>
                    <a:p>
                      <a:r>
                        <a:rPr lang="zh-CN" altLang="en-US" sz="2000" dirty="0"/>
                        <a:t>分子量</a:t>
                      </a:r>
                    </a:p>
                  </a:txBody>
                  <a:tcPr/>
                </a:tc>
                <a:extLst>
                  <a:ext uri="{0D108BD9-81ED-4DB2-BD59-A6C34878D82A}">
                    <a16:rowId xmlns:a16="http://schemas.microsoft.com/office/drawing/2014/main" val="10000"/>
                  </a:ext>
                </a:extLst>
              </a:tr>
              <a:tr h="322722">
                <a:tc>
                  <a:txBody>
                    <a:bodyPr/>
                    <a:lstStyle/>
                    <a:p>
                      <a:r>
                        <a:rPr lang="en-US" altLang="zh-CN" sz="2000" dirty="0"/>
                        <a:t>&gt;7</a:t>
                      </a:r>
                      <a:endParaRPr lang="zh-CN" altLang="en-US" sz="2000" dirty="0"/>
                    </a:p>
                  </a:txBody>
                  <a:tcPr/>
                </a:tc>
                <a:tc>
                  <a:txBody>
                    <a:bodyPr/>
                    <a:lstStyle/>
                    <a:p>
                      <a:r>
                        <a:rPr lang="en-US" altLang="zh-CN" sz="2000" dirty="0"/>
                        <a:t>26000</a:t>
                      </a:r>
                      <a:endParaRPr lang="zh-CN" altLang="en-US" sz="2000" dirty="0"/>
                    </a:p>
                  </a:txBody>
                  <a:tcPr/>
                </a:tc>
                <a:extLst>
                  <a:ext uri="{0D108BD9-81ED-4DB2-BD59-A6C34878D82A}">
                    <a16:rowId xmlns:a16="http://schemas.microsoft.com/office/drawing/2014/main" val="10001"/>
                  </a:ext>
                </a:extLst>
              </a:tr>
              <a:tr h="322722">
                <a:tc>
                  <a:txBody>
                    <a:bodyPr/>
                    <a:lstStyle/>
                    <a:p>
                      <a:r>
                        <a:rPr lang="en-US" altLang="zh-CN" sz="2000" dirty="0"/>
                        <a:t>5-7</a:t>
                      </a:r>
                      <a:endParaRPr lang="zh-CN" altLang="en-US" sz="2000" dirty="0"/>
                    </a:p>
                  </a:txBody>
                  <a:tcPr/>
                </a:tc>
                <a:tc>
                  <a:txBody>
                    <a:bodyPr/>
                    <a:lstStyle/>
                    <a:p>
                      <a:r>
                        <a:rPr lang="en-US" altLang="zh-CN" sz="2000" dirty="0"/>
                        <a:t>28800</a:t>
                      </a:r>
                      <a:endParaRPr lang="zh-CN" altLang="en-US" sz="2000" dirty="0"/>
                    </a:p>
                  </a:txBody>
                  <a:tcPr/>
                </a:tc>
                <a:extLst>
                  <a:ext uri="{0D108BD9-81ED-4DB2-BD59-A6C34878D82A}">
                    <a16:rowId xmlns:a16="http://schemas.microsoft.com/office/drawing/2014/main" val="10002"/>
                  </a:ext>
                </a:extLst>
              </a:tr>
              <a:tr h="322722">
                <a:tc>
                  <a:txBody>
                    <a:bodyPr/>
                    <a:lstStyle/>
                    <a:p>
                      <a:r>
                        <a:rPr lang="en-US" altLang="zh-CN" sz="2000" dirty="0"/>
                        <a:t>3-5</a:t>
                      </a:r>
                      <a:endParaRPr lang="zh-CN" altLang="en-US" sz="2000" dirty="0"/>
                    </a:p>
                  </a:txBody>
                  <a:tcPr/>
                </a:tc>
                <a:tc>
                  <a:txBody>
                    <a:bodyPr/>
                    <a:lstStyle/>
                    <a:p>
                      <a:r>
                        <a:rPr lang="en-US" altLang="zh-CN" sz="2000" dirty="0"/>
                        <a:t>30500</a:t>
                      </a:r>
                      <a:endParaRPr lang="zh-CN" altLang="en-US" sz="2000" dirty="0"/>
                    </a:p>
                  </a:txBody>
                  <a:tcPr/>
                </a:tc>
                <a:extLst>
                  <a:ext uri="{0D108BD9-81ED-4DB2-BD59-A6C34878D82A}">
                    <a16:rowId xmlns:a16="http://schemas.microsoft.com/office/drawing/2014/main" val="10003"/>
                  </a:ext>
                </a:extLst>
              </a:tr>
              <a:tr h="322722">
                <a:tc>
                  <a:txBody>
                    <a:bodyPr/>
                    <a:lstStyle/>
                    <a:p>
                      <a:r>
                        <a:rPr lang="en-US" altLang="zh-CN" sz="2000" dirty="0"/>
                        <a:t>2-3</a:t>
                      </a:r>
                      <a:endParaRPr lang="zh-CN" altLang="en-US" sz="2000" dirty="0"/>
                    </a:p>
                  </a:txBody>
                  <a:tcPr/>
                </a:tc>
                <a:tc>
                  <a:txBody>
                    <a:bodyPr/>
                    <a:lstStyle/>
                    <a:p>
                      <a:r>
                        <a:rPr lang="en-US" altLang="zh-CN" sz="2000" dirty="0"/>
                        <a:t>33600</a:t>
                      </a:r>
                      <a:endParaRPr lang="zh-CN" altLang="en-US" sz="2000" dirty="0"/>
                    </a:p>
                  </a:txBody>
                  <a:tcPr/>
                </a:tc>
                <a:extLst>
                  <a:ext uri="{0D108BD9-81ED-4DB2-BD59-A6C34878D82A}">
                    <a16:rowId xmlns:a16="http://schemas.microsoft.com/office/drawing/2014/main" val="10004"/>
                  </a:ext>
                </a:extLst>
              </a:tr>
              <a:tr h="322722">
                <a:tc>
                  <a:txBody>
                    <a:bodyPr/>
                    <a:lstStyle/>
                    <a:p>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2</a:t>
                      </a:r>
                      <a:endParaRPr lang="zh-CN" altLang="en-US" sz="2000" dirty="0"/>
                    </a:p>
                  </a:txBody>
                  <a:tcPr/>
                </a:tc>
                <a:tc>
                  <a:txBody>
                    <a:bodyPr/>
                    <a:lstStyle/>
                    <a:p>
                      <a:r>
                        <a:rPr lang="en-US" altLang="zh-CN" sz="2000" dirty="0"/>
                        <a:t>38600</a:t>
                      </a:r>
                      <a:endParaRPr lang="zh-CN" altLang="en-US" sz="2000" dirty="0"/>
                    </a:p>
                  </a:txBody>
                  <a:tcPr/>
                </a:tc>
                <a:extLst>
                  <a:ext uri="{0D108BD9-81ED-4DB2-BD59-A6C34878D82A}">
                    <a16:rowId xmlns:a16="http://schemas.microsoft.com/office/drawing/2014/main" val="10005"/>
                  </a:ext>
                </a:extLst>
              </a:tr>
              <a:tr h="322722">
                <a:tc>
                  <a:txBody>
                    <a:bodyPr/>
                    <a:lstStyle/>
                    <a:p>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1</a:t>
                      </a:r>
                      <a:endParaRPr lang="zh-CN" altLang="en-US" sz="2000" dirty="0"/>
                    </a:p>
                  </a:txBody>
                  <a:tcPr/>
                </a:tc>
                <a:tc>
                  <a:txBody>
                    <a:bodyPr/>
                    <a:lstStyle/>
                    <a:p>
                      <a:r>
                        <a:rPr lang="en-US" altLang="zh-CN" sz="2000" dirty="0"/>
                        <a:t>49000</a:t>
                      </a:r>
                      <a:endParaRPr lang="zh-CN" altLang="en-US" sz="2000" dirty="0"/>
                    </a:p>
                  </a:txBody>
                  <a:tcPr/>
                </a:tc>
                <a:extLst>
                  <a:ext uri="{0D108BD9-81ED-4DB2-BD59-A6C34878D82A}">
                    <a16:rowId xmlns:a16="http://schemas.microsoft.com/office/drawing/2014/main" val="10006"/>
                  </a:ext>
                </a:extLst>
              </a:tr>
            </a:tbl>
          </a:graphicData>
        </a:graphic>
      </p:graphicFrame>
      <p:pic>
        <p:nvPicPr>
          <p:cNvPr id="5" name="图片 4"/>
          <p:cNvPicPr>
            <a:picLocks noChangeAspect="1"/>
          </p:cNvPicPr>
          <p:nvPr/>
        </p:nvPicPr>
        <p:blipFill rotWithShape="1">
          <a:blip r:embed="rId3"/>
          <a:srcRect t="9248"/>
          <a:stretch/>
        </p:blipFill>
        <p:spPr>
          <a:xfrm>
            <a:off x="5341412" y="3356992"/>
            <a:ext cx="3305175" cy="2826643"/>
          </a:xfrm>
          <a:prstGeom prst="rect">
            <a:avLst/>
          </a:prstGeom>
        </p:spPr>
      </p:pic>
      <p:pic>
        <p:nvPicPr>
          <p:cNvPr id="6" name="图片 5"/>
          <p:cNvPicPr>
            <a:picLocks noChangeAspect="1"/>
          </p:cNvPicPr>
          <p:nvPr/>
        </p:nvPicPr>
        <p:blipFill>
          <a:blip r:embed="rId4"/>
          <a:stretch>
            <a:fillRect/>
          </a:stretch>
        </p:blipFill>
        <p:spPr>
          <a:xfrm>
            <a:off x="260608" y="4770312"/>
            <a:ext cx="3381719" cy="890935"/>
          </a:xfrm>
          <a:prstGeom prst="rect">
            <a:avLst/>
          </a:prstGeom>
        </p:spPr>
      </p:pic>
    </p:spTree>
    <p:extLst>
      <p:ext uri="{BB962C8B-B14F-4D97-AF65-F5344CB8AC3E}">
        <p14:creationId xmlns:p14="http://schemas.microsoft.com/office/powerpoint/2010/main" val="31334269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2305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7.</a:t>
            </a:r>
            <a:r>
              <a:rPr lang="zh-CN" altLang="en-US" sz="2800" dirty="0">
                <a:latin typeface="微软雅黑" panose="020B0503020204020204" pitchFamily="34" charset="-122"/>
                <a:ea typeface="微软雅黑" panose="020B0503020204020204" pitchFamily="34" charset="-122"/>
              </a:rPr>
              <a:t>文献上的</a:t>
            </a:r>
            <a:r>
              <a:rPr lang="en-US" altLang="zh-CN" sz="2800" dirty="0">
                <a:latin typeface="微软雅黑" panose="020B0503020204020204" pitchFamily="34" charset="-122"/>
                <a:ea typeface="微软雅黑" panose="020B0503020204020204" pitchFamily="34" charset="-122"/>
              </a:rPr>
              <a:t>PET</a:t>
            </a:r>
            <a:r>
              <a:rPr lang="zh-CN" altLang="en-US" sz="2800" dirty="0">
                <a:latin typeface="微软雅黑" panose="020B0503020204020204" pitchFamily="34" charset="-122"/>
                <a:ea typeface="微软雅黑" panose="020B0503020204020204" pitchFamily="34" charset="-122"/>
              </a:rPr>
              <a:t>固相缩聚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工艺流程</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结晶器</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r>
              <a:rPr lang="en-US" altLang="zh-CN" sz="2800" dirty="0">
                <a:solidFill>
                  <a:schemeClr val="tx1"/>
                </a:solidFill>
                <a:latin typeface="楷体" panose="02010609060101010101" pitchFamily="49" charset="-122"/>
                <a:ea typeface="楷体" panose="02010609060101010101" pitchFamily="49" charset="-122"/>
              </a:rPr>
              <a:t>PET </a:t>
            </a:r>
            <a:r>
              <a:rPr lang="zh-CN" altLang="en-US" sz="2800" dirty="0">
                <a:solidFill>
                  <a:schemeClr val="tx1"/>
                </a:solidFill>
                <a:latin typeface="楷体" panose="02010609060101010101" pitchFamily="49" charset="-122"/>
                <a:ea typeface="楷体" panose="02010609060101010101" pitchFamily="49" charset="-122"/>
              </a:rPr>
              <a:t>切片干燥结晶的主要目的是</a:t>
            </a:r>
            <a:r>
              <a:rPr lang="en-US" altLang="zh-CN" sz="2800" dirty="0">
                <a:solidFill>
                  <a:schemeClr val="tx1"/>
                </a:solidFill>
                <a:latin typeface="楷体" panose="02010609060101010101" pitchFamily="49" charset="-122"/>
                <a:ea typeface="楷体" panose="02010609060101010101" pitchFamily="49" charset="-122"/>
              </a:rPr>
              <a:t>: </a:t>
            </a:r>
            <a:r>
              <a:rPr lang="zh-CN" altLang="en-US" sz="2800" dirty="0">
                <a:solidFill>
                  <a:schemeClr val="tx1"/>
                </a:solidFill>
                <a:latin typeface="楷体" panose="02010609060101010101" pitchFamily="49" charset="-122"/>
                <a:ea typeface="楷体" panose="02010609060101010101" pitchFamily="49" charset="-122"/>
              </a:rPr>
              <a:t>一</a:t>
            </a:r>
            <a:r>
              <a:rPr lang="zh-CN" altLang="en-US" sz="2800" dirty="0">
                <a:solidFill>
                  <a:srgbClr val="FF0000"/>
                </a:solidFill>
                <a:latin typeface="楷体" panose="02010609060101010101" pitchFamily="49" charset="-122"/>
                <a:ea typeface="楷体" panose="02010609060101010101" pitchFamily="49" charset="-122"/>
              </a:rPr>
              <a:t>除去切片中的水分</a:t>
            </a:r>
            <a:r>
              <a:rPr lang="zh-CN" altLang="en-US" sz="2800" dirty="0">
                <a:solidFill>
                  <a:schemeClr val="tx1"/>
                </a:solidFill>
                <a:latin typeface="楷体" panose="02010609060101010101" pitchFamily="49" charset="-122"/>
                <a:ea typeface="楷体" panose="02010609060101010101" pitchFamily="49" charset="-122"/>
              </a:rPr>
              <a:t>，避免 </a:t>
            </a:r>
            <a:r>
              <a:rPr lang="en-US" altLang="zh-CN" sz="2800" dirty="0">
                <a:solidFill>
                  <a:schemeClr val="tx1"/>
                </a:solidFill>
                <a:latin typeface="楷体" panose="02010609060101010101" pitchFamily="49" charset="-122"/>
                <a:ea typeface="楷体" panose="02010609060101010101" pitchFamily="49" charset="-122"/>
              </a:rPr>
              <a:t>PET </a:t>
            </a:r>
            <a:r>
              <a:rPr lang="zh-CN" altLang="en-US" sz="2800" dirty="0">
                <a:solidFill>
                  <a:schemeClr val="tx1"/>
                </a:solidFill>
                <a:latin typeface="楷体" panose="02010609060101010101" pitchFamily="49" charset="-122"/>
                <a:ea typeface="楷体" panose="02010609060101010101" pitchFamily="49" charset="-122"/>
              </a:rPr>
              <a:t>切片在进入固相缩聚塔后在高温条件下发生水解</a:t>
            </a:r>
            <a:r>
              <a:rPr lang="en-US" altLang="zh-CN" sz="2800" dirty="0">
                <a:solidFill>
                  <a:schemeClr val="tx1"/>
                </a:solidFill>
                <a:latin typeface="楷体" panose="02010609060101010101" pitchFamily="49" charset="-122"/>
                <a:ea typeface="楷体" panose="02010609060101010101" pitchFamily="49" charset="-122"/>
              </a:rPr>
              <a:t>; </a:t>
            </a:r>
            <a:r>
              <a:rPr lang="zh-CN" altLang="en-US" sz="2800" dirty="0">
                <a:solidFill>
                  <a:schemeClr val="tx1"/>
                </a:solidFill>
                <a:latin typeface="楷体" panose="02010609060101010101" pitchFamily="49" charset="-122"/>
                <a:ea typeface="楷体" panose="02010609060101010101" pitchFamily="49" charset="-122"/>
              </a:rPr>
              <a:t>二</a:t>
            </a:r>
            <a:r>
              <a:rPr lang="zh-CN" altLang="en-US" sz="2800" dirty="0">
                <a:solidFill>
                  <a:srgbClr val="FF0000"/>
                </a:solidFill>
                <a:latin typeface="楷体" panose="02010609060101010101" pitchFamily="49" charset="-122"/>
                <a:ea typeface="楷体" panose="02010609060101010101" pitchFamily="49" charset="-122"/>
              </a:rPr>
              <a:t>提高其切片的结晶度和软化点</a:t>
            </a:r>
            <a:r>
              <a:rPr lang="zh-CN" altLang="en-US" sz="2800" dirty="0">
                <a:solidFill>
                  <a:schemeClr val="tx1"/>
                </a:solidFill>
                <a:latin typeface="楷体" panose="02010609060101010101" pitchFamily="49" charset="-122"/>
                <a:ea typeface="楷体" panose="02010609060101010101" pitchFamily="49" charset="-122"/>
              </a:rPr>
              <a:t>，避免切片在进入固相缩聚塔后发生黏结。</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899592" y="1700808"/>
            <a:ext cx="7221877" cy="1152128"/>
          </a:xfrm>
          <a:prstGeom prst="rect">
            <a:avLst/>
          </a:prstGeom>
        </p:spPr>
      </p:pic>
    </p:spTree>
    <p:extLst>
      <p:ext uri="{BB962C8B-B14F-4D97-AF65-F5344CB8AC3E}">
        <p14:creationId xmlns:p14="http://schemas.microsoft.com/office/powerpoint/2010/main" val="1431506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a:t>
            </a:r>
            <a:r>
              <a:rPr lang="zh-CN" altLang="en-US" sz="2800" dirty="0">
                <a:solidFill>
                  <a:schemeClr val="tx1"/>
                </a:solidFill>
                <a:latin typeface="楷体" panose="02010609060101010101" pitchFamily="49" charset="-122"/>
                <a:ea typeface="楷体" panose="02010609060101010101" pitchFamily="49" charset="-122"/>
              </a:rPr>
              <a:t>结晶器</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9" name="对角圆角矩形 8"/>
          <p:cNvSpPr/>
          <p:nvPr/>
        </p:nvSpPr>
        <p:spPr>
          <a:xfrm>
            <a:off x="5364088" y="836712"/>
            <a:ext cx="338437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切片自结晶器顶部进入，自上而下经多层搅拌，与空气充分接触后由底部流出。粉末自底部锥体筛网排出。</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2800" dirty="0">
                <a:solidFill>
                  <a:schemeClr val="tx1"/>
                </a:solidFill>
                <a:latin typeface="楷体" panose="02010609060101010101" pitchFamily="49" charset="-122"/>
                <a:ea typeface="楷体" panose="02010609060101010101" pitchFamily="49" charset="-122"/>
              </a:rPr>
              <a:t>180℃</a:t>
            </a:r>
            <a:r>
              <a:rPr lang="zh-CN" altLang="en-US" sz="2800" dirty="0">
                <a:solidFill>
                  <a:schemeClr val="tx1"/>
                </a:solidFill>
                <a:latin typeface="楷体" panose="02010609060101010101" pitchFamily="49" charset="-122"/>
                <a:ea typeface="楷体" panose="02010609060101010101" pitchFamily="49" charset="-122"/>
              </a:rPr>
              <a:t>左右空气由底部锥体对称切向进入设备内，与物料逆向流动，从罐顶流出。</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3" y="854796"/>
            <a:ext cx="4758879" cy="5094484"/>
          </a:xfrm>
          <a:prstGeom prst="rect">
            <a:avLst/>
          </a:prstGeom>
        </p:spPr>
      </p:pic>
    </p:spTree>
    <p:extLst>
      <p:ext uri="{BB962C8B-B14F-4D97-AF65-F5344CB8AC3E}">
        <p14:creationId xmlns:p14="http://schemas.microsoft.com/office/powerpoint/2010/main" val="1106083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）固相缩聚塔</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8263431" cy="5973687"/>
          </a:xfrm>
          <a:prstGeom prst="rect">
            <a:avLst/>
          </a:prstGeom>
        </p:spPr>
      </p:pic>
    </p:spTree>
    <p:extLst>
      <p:ext uri="{BB962C8B-B14F-4D97-AF65-F5344CB8AC3E}">
        <p14:creationId xmlns:p14="http://schemas.microsoft.com/office/powerpoint/2010/main" val="7581843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6860"/>
            <a:ext cx="64628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8.</a:t>
            </a:r>
            <a:r>
              <a:rPr lang="zh-CN" altLang="en-US" sz="2800" dirty="0">
                <a:latin typeface="微软雅黑" panose="020B0503020204020204" pitchFamily="34" charset="-122"/>
                <a:ea typeface="微软雅黑" panose="020B0503020204020204" pitchFamily="34" charset="-122"/>
              </a:rPr>
              <a:t>美国 </a:t>
            </a:r>
            <a:r>
              <a:rPr lang="en-US" altLang="zh-CN" sz="2800" dirty="0" err="1">
                <a:latin typeface="微软雅黑" panose="020B0503020204020204" pitchFamily="34" charset="-122"/>
                <a:ea typeface="微软雅黑" panose="020B0503020204020204" pitchFamily="34" charset="-122"/>
              </a:rPr>
              <a:t>Bepex</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公司的固相缩聚工艺</a:t>
            </a:r>
          </a:p>
        </p:txBody>
      </p:sp>
      <p:sp>
        <p:nvSpPr>
          <p:cNvPr id="9" name="对角圆角矩形 8"/>
          <p:cNvSpPr/>
          <p:nvPr/>
        </p:nvSpPr>
        <p:spPr>
          <a:xfrm>
            <a:off x="4427984" y="692696"/>
            <a:ext cx="4320480" cy="583264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r>
              <a:rPr lang="zh-CN" altLang="en-US" sz="2400" dirty="0"/>
              <a:t>主要由预结晶器 、结晶器 、退火螺杆 、反应器和流化</a:t>
            </a:r>
          </a:p>
          <a:p>
            <a:r>
              <a:rPr lang="zh-CN" altLang="en-US" sz="2400" dirty="0"/>
              <a:t>床冷却器及气体净化系统 </a:t>
            </a:r>
            <a:r>
              <a:rPr lang="en-US" altLang="zh-CN" sz="2400" dirty="0"/>
              <a:t>6 </a:t>
            </a:r>
            <a:r>
              <a:rPr lang="zh-CN" altLang="en-US" sz="2400" dirty="0"/>
              <a:t>部分组成</a:t>
            </a:r>
            <a:endParaRPr lang="en-US" altLang="zh-CN" sz="2400" dirty="0"/>
          </a:p>
          <a:p>
            <a:r>
              <a:rPr lang="zh-CN" altLang="en-US" sz="2400" dirty="0"/>
              <a:t>采用卧式搅拌桨式预结晶器 </a:t>
            </a:r>
            <a:r>
              <a:rPr lang="en-US" altLang="zh-CN" sz="2400" dirty="0"/>
              <a:t>, </a:t>
            </a:r>
            <a:r>
              <a:rPr lang="zh-CN" altLang="en-US" sz="2400" dirty="0"/>
              <a:t>采用夹套热油加热 </a:t>
            </a:r>
            <a:r>
              <a:rPr lang="en-US" altLang="zh-CN" sz="2400" dirty="0"/>
              <a:t>, </a:t>
            </a:r>
            <a:r>
              <a:rPr lang="zh-CN" altLang="en-US" sz="2400" dirty="0"/>
              <a:t>搅拌桨将切片打向器壁吸收能量 </a:t>
            </a:r>
            <a:r>
              <a:rPr lang="en-US" altLang="zh-CN" sz="2400" dirty="0"/>
              <a:t>, </a:t>
            </a:r>
            <a:r>
              <a:rPr lang="zh-CN" altLang="en-US" sz="2400" dirty="0"/>
              <a:t>加热油温度约为 </a:t>
            </a:r>
            <a:r>
              <a:rPr lang="en-US" altLang="zh-CN" sz="2400" dirty="0"/>
              <a:t>220 ℃, </a:t>
            </a:r>
            <a:r>
              <a:rPr lang="zh-CN" altLang="en-US" sz="2400" dirty="0"/>
              <a:t>切片的温度为 </a:t>
            </a:r>
            <a:r>
              <a:rPr lang="en-US" altLang="zh-CN" sz="2400" dirty="0"/>
              <a:t>175 ℃</a:t>
            </a:r>
            <a:r>
              <a:rPr lang="zh-CN" altLang="en-US" sz="2400" dirty="0"/>
              <a:t>。 切片在结晶器中的停留时间约为 </a:t>
            </a:r>
            <a:r>
              <a:rPr lang="en-US" altLang="zh-CN" sz="2400" dirty="0"/>
              <a:t>5 </a:t>
            </a:r>
            <a:r>
              <a:rPr lang="zh-CN" altLang="en-US" sz="2400" dirty="0"/>
              <a:t>～ </a:t>
            </a:r>
            <a:r>
              <a:rPr lang="en-US" altLang="zh-CN" sz="2400" dirty="0"/>
              <a:t>7 min , </a:t>
            </a:r>
            <a:r>
              <a:rPr lang="zh-CN" altLang="en-US" sz="2400" dirty="0"/>
              <a:t>可以通过调节出口处搅拌桨的几块叶片的角度来实现 。此外通入小流</a:t>
            </a:r>
          </a:p>
          <a:p>
            <a:r>
              <a:rPr lang="zh-CN" altLang="en-US" sz="2400" dirty="0"/>
              <a:t>量的氮气 </a:t>
            </a:r>
            <a:r>
              <a:rPr lang="en-US" altLang="zh-CN" sz="2400" dirty="0"/>
              <a:t>, </a:t>
            </a:r>
            <a:r>
              <a:rPr lang="zh-CN" altLang="en-US" sz="2400" dirty="0"/>
              <a:t>带走水分和小分子 。</a:t>
            </a:r>
          </a:p>
        </p:txBody>
      </p:sp>
      <p:pic>
        <p:nvPicPr>
          <p:cNvPr id="2" name="图片 1"/>
          <p:cNvPicPr>
            <a:picLocks noChangeAspect="1"/>
          </p:cNvPicPr>
          <p:nvPr/>
        </p:nvPicPr>
        <p:blipFill>
          <a:blip r:embed="rId2"/>
          <a:stretch>
            <a:fillRect/>
          </a:stretch>
        </p:blipFill>
        <p:spPr>
          <a:xfrm>
            <a:off x="179512" y="1465487"/>
            <a:ext cx="4172793" cy="4431081"/>
          </a:xfrm>
          <a:prstGeom prst="rect">
            <a:avLst/>
          </a:prstGeom>
        </p:spPr>
      </p:pic>
    </p:spTree>
    <p:extLst>
      <p:ext uri="{BB962C8B-B14F-4D97-AF65-F5344CB8AC3E}">
        <p14:creationId xmlns:p14="http://schemas.microsoft.com/office/powerpoint/2010/main" val="246989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A.</a:t>
            </a:r>
            <a:r>
              <a:rPr lang="zh-CN" altLang="en-US" sz="2800" dirty="0">
                <a:latin typeface="楷体" panose="02010609060101010101" pitchFamily="49" charset="-122"/>
                <a:ea typeface="楷体" panose="02010609060101010101" pitchFamily="49" charset="-122"/>
                <a:cs typeface="Arial" panose="020B0604020202020204" pitchFamily="34" charset="0"/>
              </a:rPr>
              <a:t>熔融缩聚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缺点</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对单体纯度要求高，原料配比严格</a:t>
            </a: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需要高真空设备，设备的气密性要求非常高</a:t>
            </a: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整个反应过程中处在熔融状态，长时间受高温容易产生氧化、脱羧和脱胺等副反应，影响产品的色泽</a:t>
            </a: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制备耐热高聚物有困难（聚合物熔点高于</a:t>
            </a:r>
            <a:r>
              <a:rPr lang="en-US" altLang="zh-CN" sz="2800" dirty="0">
                <a:solidFill>
                  <a:schemeClr val="tx1"/>
                </a:solidFill>
                <a:latin typeface="楷体" panose="02010609060101010101" pitchFamily="49" charset="-122"/>
                <a:ea typeface="楷体" panose="02010609060101010101" pitchFamily="49" charset="-122"/>
              </a:rPr>
              <a:t>300</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不适用</a:t>
            </a:r>
            <a:r>
              <a:rPr lang="zh-CN" altLang="en-US" sz="2800"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42283678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7583" y="796"/>
            <a:ext cx="487865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9.</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Buhler </a:t>
            </a:r>
            <a:r>
              <a:rPr lang="zh-CN" altLang="en-US" sz="2800" dirty="0">
                <a:latin typeface="微软雅黑" panose="020B0503020204020204" pitchFamily="34" charset="-122"/>
                <a:ea typeface="微软雅黑" panose="020B0503020204020204" pitchFamily="34" charset="-122"/>
              </a:rPr>
              <a:t>的固相缩聚工艺</a:t>
            </a:r>
          </a:p>
        </p:txBody>
      </p:sp>
      <p:sp>
        <p:nvSpPr>
          <p:cNvPr id="9" name="对角圆角矩形 8"/>
          <p:cNvSpPr/>
          <p:nvPr/>
        </p:nvSpPr>
        <p:spPr>
          <a:xfrm>
            <a:off x="4427984" y="836712"/>
            <a:ext cx="4320480"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r>
              <a:rPr lang="zh-CN" altLang="en-US" sz="2000" dirty="0"/>
              <a:t>主要由预结晶器 、结晶器 、预热器 、反应器和冷却</a:t>
            </a:r>
          </a:p>
          <a:p>
            <a:r>
              <a:rPr lang="zh-CN" altLang="en-US" sz="2000" dirty="0"/>
              <a:t>器及气体净化系统组成</a:t>
            </a:r>
            <a:endParaRPr lang="en-US" altLang="zh-CN" sz="2000" dirty="0"/>
          </a:p>
          <a:p>
            <a:r>
              <a:rPr lang="zh-CN" altLang="en-US" sz="2000" dirty="0"/>
              <a:t> 采用沸腾床预结晶器 </a:t>
            </a:r>
            <a:r>
              <a:rPr lang="en-US" altLang="zh-CN" sz="2000" dirty="0"/>
              <a:t>, </a:t>
            </a:r>
            <a:r>
              <a:rPr lang="zh-CN" altLang="en-US" sz="2000" dirty="0"/>
              <a:t>切片在 </a:t>
            </a:r>
            <a:r>
              <a:rPr lang="en-US" altLang="zh-CN" sz="2000" dirty="0"/>
              <a:t>180 ℃</a:t>
            </a:r>
            <a:r>
              <a:rPr lang="zh-CN" altLang="en-US" sz="2000" dirty="0"/>
              <a:t>循环热空气的作用下进行干燥和结晶 </a:t>
            </a:r>
            <a:r>
              <a:rPr lang="en-US" altLang="zh-CN" sz="2000" dirty="0"/>
              <a:t>, </a:t>
            </a:r>
            <a:r>
              <a:rPr lang="zh-CN" altLang="en-US" sz="2000" dirty="0"/>
              <a:t>切片温度控制在 </a:t>
            </a:r>
            <a:r>
              <a:rPr lang="en-US" altLang="zh-CN" sz="2000" dirty="0"/>
              <a:t>150 ℃</a:t>
            </a:r>
            <a:r>
              <a:rPr lang="zh-CN" altLang="en-US" sz="2000" dirty="0"/>
              <a:t>左右 </a:t>
            </a:r>
            <a:r>
              <a:rPr lang="en-US" altLang="zh-CN" sz="2000" dirty="0"/>
              <a:t>, </a:t>
            </a:r>
            <a:r>
              <a:rPr lang="zh-CN" altLang="en-US" sz="2000" dirty="0"/>
              <a:t>停留时间约为 </a:t>
            </a:r>
            <a:r>
              <a:rPr lang="en-US" altLang="zh-CN" sz="2000" dirty="0"/>
              <a:t>20 min </a:t>
            </a:r>
            <a:r>
              <a:rPr lang="zh-CN" altLang="en-US" sz="2000" dirty="0"/>
              <a:t>。切片在结晶器处于强烈的涌动状态 </a:t>
            </a:r>
            <a:r>
              <a:rPr lang="en-US" altLang="zh-CN" sz="2000" dirty="0"/>
              <a:t>, </a:t>
            </a:r>
            <a:r>
              <a:rPr lang="zh-CN" altLang="en-US" sz="2000" dirty="0"/>
              <a:t>避免了切片的粘接 。结晶器采用卧式流化床结构 </a:t>
            </a:r>
            <a:r>
              <a:rPr lang="en-US" altLang="zh-CN" sz="2000" dirty="0"/>
              <a:t>, </a:t>
            </a:r>
            <a:r>
              <a:rPr lang="zh-CN" altLang="en-US" sz="2000" dirty="0"/>
              <a:t>切片在气力作用下以平推流的形式从结晶器的一端向</a:t>
            </a:r>
          </a:p>
          <a:p>
            <a:r>
              <a:rPr lang="zh-CN" altLang="en-US" sz="2000" dirty="0"/>
              <a:t>另一端移动 </a:t>
            </a:r>
            <a:r>
              <a:rPr lang="en-US" altLang="zh-CN" sz="2000" dirty="0"/>
              <a:t>, </a:t>
            </a:r>
            <a:r>
              <a:rPr lang="zh-CN" altLang="en-US" sz="2000" dirty="0"/>
              <a:t>仍采用 </a:t>
            </a:r>
            <a:r>
              <a:rPr lang="en-US" altLang="zh-CN" sz="2000" dirty="0"/>
              <a:t>180 ℃</a:t>
            </a:r>
            <a:r>
              <a:rPr lang="zh-CN" altLang="en-US" sz="2000" dirty="0"/>
              <a:t>的热空气加热 </a:t>
            </a:r>
            <a:r>
              <a:rPr lang="en-US" altLang="zh-CN" sz="2000" dirty="0"/>
              <a:t>, </a:t>
            </a:r>
            <a:r>
              <a:rPr lang="zh-CN" altLang="en-US" sz="2000" dirty="0"/>
              <a:t>切片的温</a:t>
            </a:r>
          </a:p>
          <a:p>
            <a:r>
              <a:rPr lang="zh-CN" altLang="en-US" sz="2000" dirty="0"/>
              <a:t>度控制在 </a:t>
            </a:r>
            <a:r>
              <a:rPr lang="en-US" altLang="zh-CN" sz="2000" dirty="0"/>
              <a:t>175 ℃</a:t>
            </a:r>
            <a:r>
              <a:rPr lang="zh-CN" altLang="en-US" sz="2000" dirty="0"/>
              <a:t>左右 </a:t>
            </a:r>
            <a:r>
              <a:rPr lang="en-US" altLang="zh-CN" sz="2000" dirty="0"/>
              <a:t>, </a:t>
            </a:r>
            <a:r>
              <a:rPr lang="zh-CN" altLang="en-US" sz="2000" dirty="0"/>
              <a:t>出口的结晶度约 </a:t>
            </a:r>
            <a:r>
              <a:rPr lang="en-US" altLang="zh-CN" sz="2000" dirty="0"/>
              <a:t>40 %</a:t>
            </a:r>
            <a:r>
              <a:rPr lang="zh-CN" altLang="en-US" sz="2000" dirty="0"/>
              <a:t>。</a:t>
            </a:r>
          </a:p>
        </p:txBody>
      </p:sp>
      <p:pic>
        <p:nvPicPr>
          <p:cNvPr id="3" name="图片 2"/>
          <p:cNvPicPr>
            <a:picLocks noChangeAspect="1"/>
          </p:cNvPicPr>
          <p:nvPr/>
        </p:nvPicPr>
        <p:blipFill>
          <a:blip r:embed="rId2"/>
          <a:stretch>
            <a:fillRect/>
          </a:stretch>
        </p:blipFill>
        <p:spPr>
          <a:xfrm>
            <a:off x="179512" y="1196752"/>
            <a:ext cx="4056731" cy="4592864"/>
          </a:xfrm>
          <a:prstGeom prst="rect">
            <a:avLst/>
          </a:prstGeom>
        </p:spPr>
      </p:pic>
    </p:spTree>
    <p:extLst>
      <p:ext uri="{BB962C8B-B14F-4D97-AF65-F5344CB8AC3E}">
        <p14:creationId xmlns:p14="http://schemas.microsoft.com/office/powerpoint/2010/main" val="27969748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91600" cy="6858000"/>
          </a:xfrm>
          <a:prstGeom prst="rect">
            <a:avLst/>
          </a:prstGeom>
        </p:spPr>
      </p:pic>
    </p:spTree>
    <p:extLst>
      <p:ext uri="{BB962C8B-B14F-4D97-AF65-F5344CB8AC3E}">
        <p14:creationId xmlns:p14="http://schemas.microsoft.com/office/powerpoint/2010/main" val="103385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B.</a:t>
            </a:r>
            <a:r>
              <a:rPr lang="zh-CN" altLang="en-US" sz="2800" dirty="0">
                <a:latin typeface="楷体" panose="02010609060101010101" pitchFamily="49" charset="-122"/>
                <a:ea typeface="楷体" panose="02010609060101010101" pitchFamily="49" charset="-122"/>
                <a:cs typeface="Arial" panose="020B0604020202020204" pitchFamily="34" charset="0"/>
              </a:rPr>
              <a:t>溶液缩聚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将单体溶于适当的溶剂中进行缩聚合成聚合物的方法</a:t>
            </a:r>
            <a:endParaRPr lang="en-US" altLang="zh-CN" sz="2800" dirty="0">
              <a:solidFill>
                <a:srgbClr val="FF0000"/>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优点</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比较缓和平稳，不需要高真空系统</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对单体纯度要求不严，对单体官能团的物质的量之比要求也不严格，但要求高反应活性的单体（温度</a:t>
            </a:r>
            <a:r>
              <a:rPr lang="en-US" altLang="zh-CN" sz="2800" dirty="0">
                <a:solidFill>
                  <a:schemeClr val="tx1"/>
                </a:solidFill>
                <a:latin typeface="楷体" panose="02010609060101010101" pitchFamily="49" charset="-122"/>
                <a:ea typeface="楷体" panose="02010609060101010101" pitchFamily="49" charset="-122"/>
              </a:rPr>
              <a:t>40-100 </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chemeClr val="tx1"/>
                </a:solidFill>
                <a:latin typeface="楷体" panose="02010609060101010101" pitchFamily="49" charset="-122"/>
                <a:ea typeface="楷体" panose="02010609060101010101" pitchFamily="49" charset="-122"/>
              </a:rPr>
              <a:t>）</a:t>
            </a: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对制备耐热聚合物如聚砜、聚酰亚胺、聚苯并咪唑聚苯并噻唑和聚苯并咪唑吡咯烷酮等有独到之处</a:t>
            </a:r>
          </a:p>
        </p:txBody>
      </p:sp>
    </p:spTree>
    <p:extLst>
      <p:ext uri="{BB962C8B-B14F-4D97-AF65-F5344CB8AC3E}">
        <p14:creationId xmlns:p14="http://schemas.microsoft.com/office/powerpoint/2010/main" val="34272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016"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B.</a:t>
            </a:r>
            <a:r>
              <a:rPr lang="zh-CN" altLang="en-US" sz="2800" dirty="0">
                <a:latin typeface="楷体" panose="02010609060101010101" pitchFamily="49" charset="-122"/>
                <a:ea typeface="楷体" panose="02010609060101010101" pitchFamily="49" charset="-122"/>
                <a:cs typeface="Arial" panose="020B0604020202020204" pitchFamily="34" charset="0"/>
              </a:rPr>
              <a:t>溶液缩聚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缺点</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由于引入了溶剂，溶剂的回收、精制使工艺过程复杂化</a:t>
            </a:r>
          </a:p>
          <a:p>
            <a:pPr marL="457200" indent="-457200">
              <a:lnSpc>
                <a:spcPct val="150000"/>
              </a:lnSpc>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设备利用率降低，生产成本增加</a:t>
            </a:r>
          </a:p>
          <a:p>
            <a:pPr marL="457200" indent="-457200">
              <a:lnSpc>
                <a:spcPct val="150000"/>
              </a:lnSpc>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大部分溶剂有毒、易燃且污染环境</a:t>
            </a:r>
          </a:p>
        </p:txBody>
      </p:sp>
    </p:spTree>
    <p:extLst>
      <p:ext uri="{BB962C8B-B14F-4D97-AF65-F5344CB8AC3E}">
        <p14:creationId xmlns:p14="http://schemas.microsoft.com/office/powerpoint/2010/main" val="372778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373"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B.</a:t>
            </a:r>
            <a:r>
              <a:rPr lang="zh-CN" altLang="en-US" sz="2800" dirty="0">
                <a:latin typeface="楷体" panose="02010609060101010101" pitchFamily="49" charset="-122"/>
                <a:ea typeface="楷体" panose="02010609060101010101" pitchFamily="49" charset="-122"/>
                <a:cs typeface="Arial" panose="020B0604020202020204" pitchFamily="34" charset="0"/>
              </a:rPr>
              <a:t>溶液缩聚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优点</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比较缓和平稳，不需要高真空系统</a:t>
            </a:r>
          </a:p>
          <a:p>
            <a:pPr marL="457200" indent="-457200">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对单体纯度要求不严，对单体官能团的物质的量之比要求也不严格，但要求高反应活性的单体</a:t>
            </a:r>
          </a:p>
          <a:p>
            <a:pPr marL="457200" indent="-457200">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对制备耐热聚合物如聚砜、聚酰亚胺、聚苯并咪唑聚苯并噻唑和聚苯并咪唑吡咯烷酮等有独到之处</a:t>
            </a:r>
          </a:p>
        </p:txBody>
      </p:sp>
    </p:spTree>
    <p:extLst>
      <p:ext uri="{BB962C8B-B14F-4D97-AF65-F5344CB8AC3E}">
        <p14:creationId xmlns:p14="http://schemas.microsoft.com/office/powerpoint/2010/main" val="1992561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C.</a:t>
            </a:r>
            <a:r>
              <a:rPr lang="zh-CN" altLang="en-US" sz="2800" dirty="0">
                <a:latin typeface="楷体" panose="02010609060101010101" pitchFamily="49" charset="-122"/>
                <a:ea typeface="楷体" panose="02010609060101010101" pitchFamily="49" charset="-122"/>
                <a:cs typeface="Arial" panose="020B0604020202020204" pitchFamily="34" charset="0"/>
              </a:rPr>
              <a:t>界面缩聚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将两种单体分别溶于两种互不相溶的溶剂中，制成两种单体的溶液，在两种单体溶液的界面处发生缩聚反应而形成高聚物的过程</a:t>
            </a:r>
            <a:endParaRPr lang="en-US" altLang="zh-CN" sz="2800" dirty="0">
              <a:solidFill>
                <a:srgbClr val="FF00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9584" r="5991" b="19361"/>
          <a:stretch/>
        </p:blipFill>
        <p:spPr>
          <a:xfrm>
            <a:off x="1403648" y="2780928"/>
            <a:ext cx="2016224" cy="339574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2780226"/>
            <a:ext cx="4104456" cy="351354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12524"/>
          <a:stretch/>
        </p:blipFill>
        <p:spPr>
          <a:xfrm>
            <a:off x="6212324" y="2636912"/>
            <a:ext cx="2464132" cy="1273184"/>
          </a:xfrm>
          <a:prstGeom prst="rect">
            <a:avLst/>
          </a:prstGeom>
        </p:spPr>
      </p:pic>
    </p:spTree>
    <p:extLst>
      <p:ext uri="{BB962C8B-B14F-4D97-AF65-F5344CB8AC3E}">
        <p14:creationId xmlns:p14="http://schemas.microsoft.com/office/powerpoint/2010/main" val="1588877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C.</a:t>
            </a:r>
            <a:r>
              <a:rPr lang="zh-CN" altLang="en-US" sz="2800" dirty="0">
                <a:latin typeface="楷体" panose="02010609060101010101" pitchFamily="49" charset="-122"/>
                <a:ea typeface="楷体" panose="02010609060101010101" pitchFamily="49" charset="-122"/>
                <a:cs typeface="Arial" panose="020B0604020202020204" pitchFamily="34" charset="0"/>
              </a:rPr>
              <a:t>界面缩聚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优点</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比较缓和平稳，不需要高真空系统；</a:t>
            </a:r>
          </a:p>
          <a:p>
            <a:pPr marL="457200" indent="-457200">
              <a:lnSpc>
                <a:spcPct val="150000"/>
              </a:lnSpc>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对单体纯度要求不严，对单体官能团的物质的量的要求也不严格，但要求高反应活性的单体；</a:t>
            </a:r>
          </a:p>
          <a:p>
            <a:pPr marL="457200" indent="-457200">
              <a:lnSpc>
                <a:spcPct val="150000"/>
              </a:lnSpc>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对制备高相对分子质量的缩聚物有一定的优势；</a:t>
            </a:r>
          </a:p>
        </p:txBody>
      </p:sp>
    </p:spTree>
    <p:extLst>
      <p:ext uri="{BB962C8B-B14F-4D97-AF65-F5344CB8AC3E}">
        <p14:creationId xmlns:p14="http://schemas.microsoft.com/office/powerpoint/2010/main" val="3115585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C.</a:t>
            </a:r>
            <a:r>
              <a:rPr lang="zh-CN" altLang="en-US" sz="2800" dirty="0">
                <a:latin typeface="楷体" panose="02010609060101010101" pitchFamily="49" charset="-122"/>
                <a:ea typeface="楷体" panose="02010609060101010101" pitchFamily="49" charset="-122"/>
                <a:cs typeface="Arial" panose="020B0604020202020204" pitchFamily="34" charset="0"/>
              </a:rPr>
              <a:t>界面缩聚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缺点</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要消耗大量的溶剂，操作体积庞大，溶剂的回收、精制使工艺过程复杂化</a:t>
            </a:r>
          </a:p>
          <a:p>
            <a:pPr marL="457200" indent="-457200">
              <a:lnSpc>
                <a:spcPct val="150000"/>
              </a:lnSpc>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设备利用率降低，生产成本增加</a:t>
            </a:r>
          </a:p>
          <a:p>
            <a:pPr marL="457200" indent="-457200">
              <a:lnSpc>
                <a:spcPct val="150000"/>
              </a:lnSpc>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大部分溶剂有毒、易燃且污染环境</a:t>
            </a:r>
          </a:p>
        </p:txBody>
      </p:sp>
    </p:spTree>
    <p:extLst>
      <p:ext uri="{BB962C8B-B14F-4D97-AF65-F5344CB8AC3E}">
        <p14:creationId xmlns:p14="http://schemas.microsoft.com/office/powerpoint/2010/main" val="1593364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D.</a:t>
            </a:r>
            <a:r>
              <a:rPr lang="zh-CN" altLang="en-US" sz="2800" dirty="0">
                <a:latin typeface="楷体" panose="02010609060101010101" pitchFamily="49" charset="-122"/>
                <a:ea typeface="楷体" panose="02010609060101010101" pitchFamily="49" charset="-122"/>
                <a:cs typeface="Arial" panose="020B0604020202020204" pitchFamily="34" charset="0"/>
              </a:rPr>
              <a:t>固相缩聚</a:t>
            </a:r>
          </a:p>
        </p:txBody>
      </p:sp>
      <p:sp>
        <p:nvSpPr>
          <p:cNvPr id="9" name="对角圆角矩形 8"/>
          <p:cNvSpPr/>
          <p:nvPr/>
        </p:nvSpPr>
        <p:spPr>
          <a:xfrm>
            <a:off x="683568" y="620688"/>
            <a:ext cx="8064896" cy="597666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单体或预聚体在固态条件下进行缩聚合成聚合物的方法。</a:t>
            </a:r>
            <a:endParaRPr lang="en-US" altLang="zh-CN" sz="2800" dirty="0">
              <a:solidFill>
                <a:srgbClr val="FF0000"/>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温度：熔融温度以下，预聚体</a:t>
            </a:r>
            <a:r>
              <a:rPr lang="en-US" altLang="zh-CN" sz="2800" dirty="0" err="1">
                <a:solidFill>
                  <a:schemeClr val="tx1"/>
                </a:solidFill>
                <a:latin typeface="楷体" panose="02010609060101010101" pitchFamily="49" charset="-122"/>
                <a:ea typeface="楷体" panose="02010609060101010101" pitchFamily="49" charset="-122"/>
              </a:rPr>
              <a:t>T</a:t>
            </a:r>
            <a:r>
              <a:rPr lang="en-US" altLang="zh-CN" sz="2800" baseline="-25000" dirty="0" err="1">
                <a:solidFill>
                  <a:schemeClr val="tx1"/>
                </a:solidFill>
                <a:latin typeface="楷体" panose="02010609060101010101" pitchFamily="49" charset="-122"/>
                <a:ea typeface="楷体" panose="02010609060101010101" pitchFamily="49" charset="-122"/>
              </a:rPr>
              <a:t>g</a:t>
            </a:r>
            <a:r>
              <a:rPr lang="zh-CN" altLang="en-US" sz="2800" dirty="0">
                <a:solidFill>
                  <a:schemeClr val="tx1"/>
                </a:solidFill>
                <a:latin typeface="楷体" panose="02010609060101010101" pitchFamily="49" charset="-122"/>
                <a:ea typeface="楷体" panose="02010609060101010101" pitchFamily="49" charset="-122"/>
              </a:rPr>
              <a:t>以上，一般</a:t>
            </a:r>
            <a:r>
              <a:rPr lang="zh-CN" altLang="en-US" sz="2800" dirty="0">
                <a:solidFill>
                  <a:srgbClr val="0000FF"/>
                </a:solidFill>
                <a:latin typeface="楷体" panose="02010609060101010101" pitchFamily="49" charset="-122"/>
                <a:ea typeface="楷体" panose="02010609060101010101" pitchFamily="49" charset="-122"/>
              </a:rPr>
              <a:t>低于单体或预聚物熔点</a:t>
            </a:r>
            <a:r>
              <a:rPr lang="en-US" altLang="zh-CN" sz="2800" dirty="0">
                <a:solidFill>
                  <a:srgbClr val="0000FF"/>
                </a:solidFill>
                <a:latin typeface="楷体" panose="02010609060101010101" pitchFamily="49" charset="-122"/>
                <a:ea typeface="楷体" panose="02010609060101010101" pitchFamily="49" charset="-122"/>
              </a:rPr>
              <a:t>15-30 </a:t>
            </a:r>
            <a:r>
              <a:rPr lang="en-US" altLang="zh-CN" sz="28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适用：</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结晶性、熔点高、难溶单体；</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熔融缩聚易产生支化等缺陷的聚合物；</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预聚物聚合，以提高分子量</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buClr>
                <a:srgbClr val="002060"/>
              </a:buClr>
            </a:pPr>
            <a:endParaRPr lang="en-US" altLang="zh-CN" sz="28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buClr>
                <a:srgbClr val="002060"/>
              </a:buClr>
            </a:pPr>
            <a:endParaRPr lang="en-US" altLang="zh-CN" sz="2800"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4039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D.</a:t>
            </a:r>
            <a:r>
              <a:rPr lang="zh-CN" altLang="en-US" sz="2800" dirty="0">
                <a:latin typeface="楷体" panose="02010609060101010101" pitchFamily="49" charset="-122"/>
                <a:ea typeface="楷体" panose="02010609060101010101" pitchFamily="49" charset="-122"/>
                <a:cs typeface="Arial" panose="020B0604020202020204" pitchFamily="34" charset="0"/>
              </a:rPr>
              <a:t>固相缩聚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优点</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聚合物分子量，力学性能优异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反应温度低，聚合物不易分解</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能耗低</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无溶剂，绿色环保，回收简易</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操作简单，间歇式和连续式反应器均可</a:t>
            </a:r>
          </a:p>
        </p:txBody>
      </p:sp>
    </p:spTree>
    <p:extLst>
      <p:ext uri="{BB962C8B-B14F-4D97-AF65-F5344CB8AC3E}">
        <p14:creationId xmlns:p14="http://schemas.microsoft.com/office/powerpoint/2010/main" val="4257998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809988D-5C08-463D-8D0D-C240738A8EB7}"/>
              </a:ext>
            </a:extLst>
          </p:cNvPr>
          <p:cNvGrpSpPr/>
          <p:nvPr/>
        </p:nvGrpSpPr>
        <p:grpSpPr>
          <a:xfrm>
            <a:off x="899592" y="599593"/>
            <a:ext cx="7272808" cy="4413583"/>
            <a:chOff x="899592" y="620688"/>
            <a:chExt cx="7272808" cy="4413583"/>
          </a:xfrm>
        </p:grpSpPr>
        <p:graphicFrame>
          <p:nvGraphicFramePr>
            <p:cNvPr id="4" name="对象 3">
              <a:extLst>
                <a:ext uri="{FF2B5EF4-FFF2-40B4-BE49-F238E27FC236}">
                  <a16:creationId xmlns:a16="http://schemas.microsoft.com/office/drawing/2014/main" id="{07DDAFC1-2758-4086-9544-094A9C7793DC}"/>
                </a:ext>
              </a:extLst>
            </p:cNvPr>
            <p:cNvGraphicFramePr>
              <a:graphicFrameLocks noChangeAspect="1"/>
            </p:cNvGraphicFramePr>
            <p:nvPr>
              <p:extLst>
                <p:ext uri="{D42A27DB-BD31-4B8C-83A1-F6EECF244321}">
                  <p14:modId xmlns:p14="http://schemas.microsoft.com/office/powerpoint/2010/main" val="1060697473"/>
                </p:ext>
              </p:extLst>
            </p:nvPr>
          </p:nvGraphicFramePr>
          <p:xfrm>
            <a:off x="1199245" y="620688"/>
            <a:ext cx="6745510" cy="4413583"/>
          </p:xfrm>
          <a:graphic>
            <a:graphicData uri="http://schemas.openxmlformats.org/presentationml/2006/ole">
              <mc:AlternateContent xmlns:mc="http://schemas.openxmlformats.org/markup-compatibility/2006">
                <mc:Choice xmlns:v="urn:schemas-microsoft-com:vml" Requires="v">
                  <p:oleObj spid="_x0000_s14360" name="CS ChemDraw Drawing" r:id="rId3" imgW="9027589" imgH="5907831" progId="ChemDraw.Document.6.0">
                    <p:embed/>
                  </p:oleObj>
                </mc:Choice>
                <mc:Fallback>
                  <p:oleObj name="CS ChemDraw Drawing" r:id="rId3" imgW="9027589" imgH="5907831" progId="ChemDraw.Document.6.0">
                    <p:embed/>
                    <p:pic>
                      <p:nvPicPr>
                        <p:cNvPr id="0" name=""/>
                        <p:cNvPicPr/>
                        <p:nvPr/>
                      </p:nvPicPr>
                      <p:blipFill>
                        <a:blip r:embed="rId4"/>
                        <a:stretch>
                          <a:fillRect/>
                        </a:stretch>
                      </p:blipFill>
                      <p:spPr>
                        <a:xfrm>
                          <a:off x="1199245" y="620688"/>
                          <a:ext cx="6745510" cy="4413583"/>
                        </a:xfrm>
                        <a:prstGeom prst="rect">
                          <a:avLst/>
                        </a:prstGeom>
                      </p:spPr>
                    </p:pic>
                  </p:oleObj>
                </mc:Fallback>
              </mc:AlternateContent>
            </a:graphicData>
          </a:graphic>
        </p:graphicFrame>
        <p:cxnSp>
          <p:nvCxnSpPr>
            <p:cNvPr id="6" name="直接连接符 5">
              <a:extLst>
                <a:ext uri="{FF2B5EF4-FFF2-40B4-BE49-F238E27FC236}">
                  <a16:creationId xmlns:a16="http://schemas.microsoft.com/office/drawing/2014/main" id="{9F655666-5009-4EFD-A416-292BC0781845}"/>
                </a:ext>
              </a:extLst>
            </p:cNvPr>
            <p:cNvCxnSpPr/>
            <p:nvPr/>
          </p:nvCxnSpPr>
          <p:spPr>
            <a:xfrm>
              <a:off x="899592" y="1628800"/>
              <a:ext cx="727280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B8EB65B-2796-4E9D-A268-A463803C7AE4}"/>
                </a:ext>
              </a:extLst>
            </p:cNvPr>
            <p:cNvCxnSpPr/>
            <p:nvPr/>
          </p:nvCxnSpPr>
          <p:spPr>
            <a:xfrm>
              <a:off x="899592" y="3933056"/>
              <a:ext cx="727280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D6A2D44B-AD62-45AE-B96D-ED32542DB2FC}"/>
              </a:ext>
            </a:extLst>
          </p:cNvPr>
          <p:cNvSpPr txBox="1"/>
          <p:nvPr/>
        </p:nvSpPr>
        <p:spPr>
          <a:xfrm>
            <a:off x="2325231" y="5492741"/>
            <a:ext cx="449353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rPr>
              <a:t>多官能团单体，脱除小分子</a:t>
            </a:r>
          </a:p>
        </p:txBody>
      </p:sp>
      <p:sp>
        <p:nvSpPr>
          <p:cNvPr id="10" name="对角圆角矩形 7">
            <a:extLst>
              <a:ext uri="{FF2B5EF4-FFF2-40B4-BE49-F238E27FC236}">
                <a16:creationId xmlns:a16="http://schemas.microsoft.com/office/drawing/2014/main" id="{054420B4-DF42-4B74-A761-18F16BC7ECCC}"/>
              </a:ext>
            </a:extLst>
          </p:cNvPr>
          <p:cNvSpPr/>
          <p:nvPr/>
        </p:nvSpPr>
        <p:spPr>
          <a:xfrm>
            <a:off x="0" y="0"/>
            <a:ext cx="133164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概述</a:t>
            </a:r>
          </a:p>
        </p:txBody>
      </p:sp>
    </p:spTree>
    <p:extLst>
      <p:ext uri="{BB962C8B-B14F-4D97-AF65-F5344CB8AC3E}">
        <p14:creationId xmlns:p14="http://schemas.microsoft.com/office/powerpoint/2010/main" val="869795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D.</a:t>
            </a:r>
            <a:r>
              <a:rPr lang="zh-CN" altLang="en-US" sz="2800" dirty="0">
                <a:latin typeface="楷体" panose="02010609060101010101" pitchFamily="49" charset="-122"/>
                <a:ea typeface="楷体" panose="02010609060101010101" pitchFamily="49" charset="-122"/>
                <a:cs typeface="Arial" panose="020B0604020202020204" pitchFamily="34" charset="0"/>
              </a:rPr>
              <a:t>固相缩聚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缺点</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反应原料需充分混合，固体粒子粒径要足够小；</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反应速率低；</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产生的小分子化合物不易脱除；</a:t>
            </a:r>
          </a:p>
        </p:txBody>
      </p:sp>
    </p:spTree>
    <p:extLst>
      <p:ext uri="{BB962C8B-B14F-4D97-AF65-F5344CB8AC3E}">
        <p14:creationId xmlns:p14="http://schemas.microsoft.com/office/powerpoint/2010/main" val="2561772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686" y="0"/>
            <a:ext cx="5001361"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熔融缩聚</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反应体系组成</a:t>
            </a:r>
          </a:p>
        </p:txBody>
      </p:sp>
      <p:sp>
        <p:nvSpPr>
          <p:cNvPr id="9" name="对角圆角矩形 8"/>
          <p:cNvSpPr/>
          <p:nvPr/>
        </p:nvSpPr>
        <p:spPr>
          <a:xfrm>
            <a:off x="467544" y="692696"/>
            <a:ext cx="8280920" cy="583264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spcBef>
                <a:spcPts val="600"/>
              </a:spcBef>
              <a:buClr>
                <a:srgbClr val="002060"/>
              </a:buClr>
              <a:buFont typeface="Wingdings" panose="05000000000000000000" pitchFamily="2" charset="2"/>
              <a:buChar char="u"/>
            </a:pPr>
            <a:r>
              <a:rPr lang="zh-CN" altLang="en-US" sz="2400" dirty="0">
                <a:solidFill>
                  <a:srgbClr val="FF0000"/>
                </a:solidFill>
                <a:latin typeface="楷体" panose="02010609060101010101" pitchFamily="49" charset="-122"/>
                <a:ea typeface="楷体" panose="02010609060101010101" pitchFamily="49" charset="-122"/>
              </a:rPr>
              <a:t>单体</a:t>
            </a:r>
            <a:endParaRPr lang="en-US" altLang="zh-CN" sz="2400" dirty="0">
              <a:solidFill>
                <a:srgbClr val="FF0000"/>
              </a:solidFill>
              <a:latin typeface="楷体" panose="02010609060101010101" pitchFamily="49" charset="-122"/>
              <a:ea typeface="楷体" panose="02010609060101010101" pitchFamily="49" charset="-122"/>
            </a:endParaRPr>
          </a:p>
          <a:p>
            <a:pPr marL="457200" indent="-457200">
              <a:lnSpc>
                <a:spcPct val="120000"/>
              </a:lnSpc>
              <a:spcBef>
                <a:spcPts val="600"/>
              </a:spcBef>
              <a:buClr>
                <a:srgbClr val="002060"/>
              </a:buClr>
              <a:buFont typeface="Wingdings" panose="05000000000000000000" pitchFamily="2" charset="2"/>
              <a:buChar char="u"/>
            </a:pPr>
            <a:r>
              <a:rPr lang="zh-CN" altLang="en-US" sz="2400" dirty="0">
                <a:solidFill>
                  <a:srgbClr val="FF0000"/>
                </a:solidFill>
                <a:latin typeface="楷体" panose="02010609060101010101" pitchFamily="49" charset="-122"/>
                <a:ea typeface="楷体" panose="02010609060101010101" pitchFamily="49" charset="-122"/>
              </a:rPr>
              <a:t>催化剂</a:t>
            </a:r>
            <a:endParaRPr lang="en-US" altLang="zh-CN" sz="2400" dirty="0">
              <a:solidFill>
                <a:srgbClr val="FF0000"/>
              </a:solidFill>
              <a:latin typeface="楷体" panose="02010609060101010101" pitchFamily="49" charset="-122"/>
              <a:ea typeface="楷体" panose="02010609060101010101" pitchFamily="49" charset="-122"/>
            </a:endParaRPr>
          </a:p>
          <a:p>
            <a:pPr>
              <a:lnSpc>
                <a:spcPct val="120000"/>
              </a:lnSpc>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为了加快缩聚反应速率，在缩聚过程中有时要加入适当的催化剂，由于催化剂具有选择性，应根据缩聚反应的类型、反应条件等选择催化剂。</a:t>
            </a:r>
            <a:endParaRPr lang="en-US" altLang="zh-CN" sz="2400" dirty="0">
              <a:solidFill>
                <a:schemeClr val="tx1"/>
              </a:solidFill>
              <a:latin typeface="楷体" panose="02010609060101010101" pitchFamily="49" charset="-122"/>
              <a:ea typeface="楷体" panose="02010609060101010101" pitchFamily="49" charset="-122"/>
            </a:endParaRPr>
          </a:p>
          <a:p>
            <a:pPr marL="457200" indent="-457200">
              <a:lnSpc>
                <a:spcPct val="120000"/>
              </a:lnSpc>
              <a:spcBef>
                <a:spcPts val="600"/>
              </a:spcBef>
              <a:buClr>
                <a:srgbClr val="0000FF"/>
              </a:buClr>
              <a:buFont typeface="Arial" panose="020B0604020202020204" pitchFamily="34" charset="0"/>
              <a:buChar char="♣"/>
            </a:pPr>
            <a:r>
              <a:rPr lang="zh-CN" altLang="en-US" sz="2400" dirty="0">
                <a:solidFill>
                  <a:schemeClr val="tx1"/>
                </a:solidFill>
                <a:latin typeface="楷体" panose="02010609060101010101" pitchFamily="49" charset="-122"/>
                <a:ea typeface="楷体" panose="02010609060101010101" pitchFamily="49" charset="-122"/>
              </a:rPr>
              <a:t>二元酸</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二元醇，用质子酸或路易斯酸做催化剂</a:t>
            </a:r>
            <a:endParaRPr lang="en-US" altLang="zh-CN" sz="2400" dirty="0">
              <a:solidFill>
                <a:schemeClr val="tx1"/>
              </a:solidFill>
              <a:latin typeface="楷体" panose="02010609060101010101" pitchFamily="49" charset="-122"/>
              <a:ea typeface="楷体" panose="02010609060101010101" pitchFamily="49" charset="-122"/>
            </a:endParaRPr>
          </a:p>
          <a:p>
            <a:pPr marL="457200" indent="-457200">
              <a:lnSpc>
                <a:spcPct val="120000"/>
              </a:lnSpc>
              <a:spcBef>
                <a:spcPts val="600"/>
              </a:spcBef>
              <a:buClr>
                <a:srgbClr val="0000FF"/>
              </a:buClr>
              <a:buFont typeface="Arial" panose="020B0604020202020204" pitchFamily="34" charset="0"/>
              <a:buChar char="♣"/>
            </a:pPr>
            <a:r>
              <a:rPr lang="zh-CN" altLang="en-US" sz="2400" dirty="0">
                <a:solidFill>
                  <a:schemeClr val="tx1"/>
                </a:solidFill>
                <a:latin typeface="楷体" panose="02010609060101010101" pitchFamily="49" charset="-122"/>
                <a:ea typeface="楷体" panose="02010609060101010101" pitchFamily="49" charset="-122"/>
              </a:rPr>
              <a:t>高温酯化，用醋酸钙、三氧化二锑、四烷氧基钛等碱性催化剂，以减少不适当的副反应</a:t>
            </a:r>
            <a:endParaRPr lang="en-US" altLang="zh-CN" sz="2400" dirty="0">
              <a:solidFill>
                <a:schemeClr val="tx1"/>
              </a:solidFill>
              <a:latin typeface="楷体" panose="02010609060101010101" pitchFamily="49" charset="-122"/>
              <a:ea typeface="楷体" panose="02010609060101010101" pitchFamily="49" charset="-122"/>
            </a:endParaRPr>
          </a:p>
          <a:p>
            <a:pPr marL="457200" indent="-457200">
              <a:lnSpc>
                <a:spcPct val="120000"/>
              </a:lnSpc>
              <a:spcBef>
                <a:spcPts val="600"/>
              </a:spcBef>
              <a:buClr>
                <a:srgbClr val="0000FF"/>
              </a:buClr>
              <a:buFont typeface="Arial" panose="020B0604020202020204" pitchFamily="34" charset="0"/>
              <a:buChar char="♣"/>
            </a:pPr>
            <a:r>
              <a:rPr lang="zh-CN" altLang="en-US" sz="2400" dirty="0">
                <a:solidFill>
                  <a:schemeClr val="tx1"/>
                </a:solidFill>
                <a:latin typeface="楷体" panose="02010609060101010101" pitchFamily="49" charset="-122"/>
                <a:ea typeface="楷体" panose="02010609060101010101" pitchFamily="49" charset="-122"/>
              </a:rPr>
              <a:t>酯交换反应，则要用醋酸锰、醋酸钴等弱碱盐</a:t>
            </a:r>
            <a:endParaRPr lang="en-US" altLang="zh-CN" sz="2400" dirty="0">
              <a:solidFill>
                <a:schemeClr val="tx1"/>
              </a:solidFill>
              <a:latin typeface="楷体" panose="02010609060101010101" pitchFamily="49" charset="-122"/>
              <a:ea typeface="楷体" panose="02010609060101010101" pitchFamily="49" charset="-122"/>
            </a:endParaRPr>
          </a:p>
          <a:p>
            <a:pPr marL="457200" indent="-457200">
              <a:lnSpc>
                <a:spcPct val="120000"/>
              </a:lnSpc>
              <a:spcBef>
                <a:spcPts val="600"/>
              </a:spcBef>
              <a:buClr>
                <a:srgbClr val="0000FF"/>
              </a:buClr>
              <a:buFont typeface="Arial" panose="020B0604020202020204" pitchFamily="34" charset="0"/>
              <a:buChar char="♣"/>
            </a:pPr>
            <a:r>
              <a:rPr lang="zh-CN" altLang="en-US" sz="2400" dirty="0">
                <a:solidFill>
                  <a:schemeClr val="tx1"/>
                </a:solidFill>
                <a:latin typeface="楷体" panose="02010609060101010101" pitchFamily="49" charset="-122"/>
                <a:ea typeface="楷体" panose="02010609060101010101" pitchFamily="49" charset="-122"/>
              </a:rPr>
              <a:t>合成聚酰胺，反应速率快，不需要加入催化剂</a:t>
            </a:r>
            <a:endParaRPr lang="en-US" altLang="zh-CN" sz="24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986151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43849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反应体系组成</a:t>
            </a:r>
          </a:p>
        </p:txBody>
      </p:sp>
      <p:sp>
        <p:nvSpPr>
          <p:cNvPr id="9" name="对角圆角矩形 8"/>
          <p:cNvSpPr/>
          <p:nvPr/>
        </p:nvSpPr>
        <p:spPr>
          <a:xfrm>
            <a:off x="683568" y="692696"/>
            <a:ext cx="8064896" cy="583264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分子量调节剂</a:t>
            </a:r>
            <a:endParaRPr lang="en-US" altLang="zh-CN" sz="2800" dirty="0">
              <a:solidFill>
                <a:srgbClr val="FF0000"/>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用途不同对分子量要求也不同，需要加入一定量的</a:t>
            </a:r>
            <a:r>
              <a:rPr lang="zh-CN" altLang="en-US" sz="2800" dirty="0">
                <a:solidFill>
                  <a:srgbClr val="FF0000"/>
                </a:solidFill>
                <a:latin typeface="楷体" panose="02010609060101010101" pitchFamily="49" charset="-122"/>
                <a:ea typeface="楷体" panose="02010609060101010101" pitchFamily="49" charset="-122"/>
              </a:rPr>
              <a:t>一元酸</a:t>
            </a:r>
            <a:r>
              <a:rPr lang="zh-CN" altLang="en-US" sz="2800" dirty="0">
                <a:solidFill>
                  <a:schemeClr val="tx1"/>
                </a:solidFill>
                <a:latin typeface="楷体" panose="02010609060101010101" pitchFamily="49" charset="-122"/>
                <a:ea typeface="楷体" panose="02010609060101010101" pitchFamily="49" charset="-122"/>
              </a:rPr>
              <a:t>来控制产品分子量</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用量根据残存基体的活性来确定，活性越高应多加一元酸来稳定残存的端基，否则在以后熔融加工过程中，进一步反应造成黏度增加而难以成型，故分子量调节剂也是黏度稳定剂</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热和光稳定剂</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加工过程中受温度过高，需加入热稳定剂防止热分解，同时加入紫外线吸收剂防止光降解</a:t>
            </a:r>
          </a:p>
        </p:txBody>
      </p:sp>
    </p:spTree>
    <p:extLst>
      <p:ext uri="{BB962C8B-B14F-4D97-AF65-F5344CB8AC3E}">
        <p14:creationId xmlns:p14="http://schemas.microsoft.com/office/powerpoint/2010/main" val="100638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43849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反应体系组成</a:t>
            </a:r>
          </a:p>
        </p:txBody>
      </p:sp>
      <p:sp>
        <p:nvSpPr>
          <p:cNvPr id="9" name="对角圆角矩形 8"/>
          <p:cNvSpPr/>
          <p:nvPr/>
        </p:nvSpPr>
        <p:spPr>
          <a:xfrm>
            <a:off x="683568" y="620688"/>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消光剂</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2800" dirty="0">
                <a:solidFill>
                  <a:schemeClr val="tx1"/>
                </a:solidFill>
                <a:latin typeface="楷体" panose="02010609060101010101" pitchFamily="49" charset="-122"/>
                <a:ea typeface="楷体" panose="02010609060101010101" pitchFamily="49" charset="-122"/>
              </a:rPr>
              <a:t>TiO</a:t>
            </a:r>
            <a:r>
              <a:rPr lang="en-US" altLang="zh-CN" sz="2800" baseline="-25000" dirty="0">
                <a:solidFill>
                  <a:schemeClr val="tx1"/>
                </a:solidFill>
                <a:latin typeface="楷体" panose="02010609060101010101" pitchFamily="49" charset="-122"/>
                <a:ea typeface="楷体" panose="02010609060101010101" pitchFamily="49" charset="-122"/>
              </a:rPr>
              <a:t>2</a:t>
            </a:r>
            <a:r>
              <a:rPr lang="zh-CN" altLang="en-US" sz="2800" dirty="0">
                <a:solidFill>
                  <a:schemeClr val="tx1"/>
                </a:solidFill>
                <a:latin typeface="楷体" panose="02010609060101010101" pitchFamily="49" charset="-122"/>
                <a:ea typeface="楷体" panose="02010609060101010101" pitchFamily="49" charset="-122"/>
              </a:rPr>
              <a:t>，用量：</a:t>
            </a:r>
            <a:r>
              <a:rPr lang="en-US" altLang="zh-CN" sz="2800" dirty="0">
                <a:solidFill>
                  <a:schemeClr val="tx1"/>
                </a:solidFill>
                <a:latin typeface="楷体" panose="02010609060101010101" pitchFamily="49" charset="-122"/>
                <a:ea typeface="楷体" panose="02010609060101010101" pitchFamily="49" charset="-122"/>
              </a:rPr>
              <a:t>PET</a:t>
            </a:r>
            <a:r>
              <a:rPr lang="zh-CN" altLang="en-US" sz="2800" dirty="0">
                <a:solidFill>
                  <a:schemeClr val="tx1"/>
                </a:solidFill>
                <a:latin typeface="楷体" panose="02010609060101010101" pitchFamily="49" charset="-122"/>
                <a:ea typeface="楷体" panose="02010609060101010101" pitchFamily="49" charset="-122"/>
              </a:rPr>
              <a:t>的</a:t>
            </a:r>
            <a:r>
              <a:rPr lang="en-US" altLang="zh-CN" sz="2800" dirty="0">
                <a:solidFill>
                  <a:schemeClr val="tx1"/>
                </a:solidFill>
                <a:latin typeface="楷体" panose="02010609060101010101" pitchFamily="49" charset="-122"/>
                <a:ea typeface="楷体" panose="02010609060101010101" pitchFamily="49" charset="-122"/>
              </a:rPr>
              <a:t>0.5</a:t>
            </a:r>
            <a:r>
              <a:rPr lang="zh-CN" altLang="en-US" sz="2800" dirty="0">
                <a:solidFill>
                  <a:schemeClr val="tx1"/>
                </a:solidFill>
                <a:latin typeface="楷体" panose="02010609060101010101" pitchFamily="49" charset="-122"/>
                <a:ea typeface="楷体" panose="02010609060101010101" pitchFamily="49" charset="-122"/>
              </a:rPr>
              <a:t>％</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2" name="爆炸形 1 1"/>
          <p:cNvSpPr/>
          <p:nvPr/>
        </p:nvSpPr>
        <p:spPr>
          <a:xfrm>
            <a:off x="971600" y="2132856"/>
            <a:ext cx="2016224" cy="1800200"/>
          </a:xfrm>
          <a:prstGeom prst="irregularSeal1">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800">
                <a:latin typeface="微软雅黑" panose="020B0503020204020204" pitchFamily="34" charset="-122"/>
                <a:ea typeface="微软雅黑" panose="020B0503020204020204" pitchFamily="34" charset="-122"/>
              </a:rPr>
              <a:t>目的</a:t>
            </a:r>
          </a:p>
        </p:txBody>
      </p:sp>
      <p:sp>
        <p:nvSpPr>
          <p:cNvPr id="3" name="矩形 2"/>
          <p:cNvSpPr/>
          <p:nvPr/>
        </p:nvSpPr>
        <p:spPr>
          <a:xfrm>
            <a:off x="2987824" y="2633670"/>
            <a:ext cx="5570756"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消除用此纤维织物后产生极光现象</a:t>
            </a:r>
          </a:p>
        </p:txBody>
      </p:sp>
      <p:sp>
        <p:nvSpPr>
          <p:cNvPr id="10" name="爆炸形 1 9"/>
          <p:cNvSpPr/>
          <p:nvPr/>
        </p:nvSpPr>
        <p:spPr>
          <a:xfrm>
            <a:off x="977982" y="4213127"/>
            <a:ext cx="2016224" cy="1800200"/>
          </a:xfrm>
          <a:prstGeom prst="irregularSeal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原理</a:t>
            </a:r>
          </a:p>
        </p:txBody>
      </p:sp>
      <p:sp>
        <p:nvSpPr>
          <p:cNvPr id="11" name="矩形 10"/>
          <p:cNvSpPr/>
          <p:nvPr/>
        </p:nvSpPr>
        <p:spPr>
          <a:xfrm>
            <a:off x="2994206" y="4851617"/>
            <a:ext cx="5570756" cy="523220"/>
          </a:xfrm>
          <a:prstGeom prst="rect">
            <a:avLst/>
          </a:prstGeom>
        </p:spPr>
        <p:txBody>
          <a:bodyPr wrap="none">
            <a:spAutoFit/>
          </a:bodyPr>
          <a:lstStyle/>
          <a:p>
            <a:r>
              <a:rPr lang="zh-CN" altLang="en-US" sz="2800">
                <a:latin typeface="微软雅黑" panose="020B0503020204020204" pitchFamily="34" charset="-122"/>
                <a:ea typeface="微软雅黑" panose="020B0503020204020204" pitchFamily="34" charset="-122"/>
              </a:rPr>
              <a:t>可使全反射光变为无规则的漫射光</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51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016" y="0"/>
            <a:ext cx="45186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）熔融缩聚工艺处理</a:t>
            </a:r>
          </a:p>
        </p:txBody>
      </p:sp>
      <p:sp>
        <p:nvSpPr>
          <p:cNvPr id="6" name="文本框 5">
            <a:extLst>
              <a:ext uri="{FF2B5EF4-FFF2-40B4-BE49-F238E27FC236}">
                <a16:creationId xmlns:a16="http://schemas.microsoft.com/office/drawing/2014/main" id="{5989946D-4892-499A-BE70-1DABC2E29F2F}"/>
              </a:ext>
            </a:extLst>
          </p:cNvPr>
          <p:cNvSpPr txBox="1"/>
          <p:nvPr/>
        </p:nvSpPr>
        <p:spPr>
          <a:xfrm>
            <a:off x="1114495" y="4365104"/>
            <a:ext cx="7054191" cy="1461939"/>
          </a:xfrm>
          <a:prstGeom prst="rect">
            <a:avLst/>
          </a:prstGeom>
          <a:noFill/>
        </p:spPr>
        <p:txBody>
          <a:bodyPr wrap="square" rtlCol="0">
            <a:spAutoFit/>
          </a:bodyPr>
          <a:lstStyle/>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反应前期黏度低、较多量小分子逸出</a:t>
            </a:r>
            <a:endParaRPr lang="en-US" altLang="zh-CN" sz="2800" dirty="0">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反应后期高黏度、小分子脱出困难</a:t>
            </a:r>
            <a:endParaRPr lang="en-US" altLang="zh-CN" sz="2800"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73FFA5B1-9159-4CDD-A322-47DE083517D8}"/>
              </a:ext>
            </a:extLst>
          </p:cNvPr>
          <p:cNvPicPr>
            <a:picLocks noChangeAspect="1"/>
          </p:cNvPicPr>
          <p:nvPr/>
        </p:nvPicPr>
        <p:blipFill>
          <a:blip r:embed="rId2"/>
          <a:stretch>
            <a:fillRect/>
          </a:stretch>
        </p:blipFill>
        <p:spPr>
          <a:xfrm>
            <a:off x="27257" y="1323269"/>
            <a:ext cx="9228669" cy="2520280"/>
          </a:xfrm>
          <a:prstGeom prst="rect">
            <a:avLst/>
          </a:prstGeom>
        </p:spPr>
      </p:pic>
    </p:spTree>
    <p:extLst>
      <p:ext uri="{BB962C8B-B14F-4D97-AF65-F5344CB8AC3E}">
        <p14:creationId xmlns:p14="http://schemas.microsoft.com/office/powerpoint/2010/main" val="2409118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44660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）熔融缩聚工艺处理</a:t>
            </a:r>
          </a:p>
        </p:txBody>
      </p:sp>
      <p:pic>
        <p:nvPicPr>
          <p:cNvPr id="2" name="图片 1">
            <a:extLst>
              <a:ext uri="{FF2B5EF4-FFF2-40B4-BE49-F238E27FC236}">
                <a16:creationId xmlns:a16="http://schemas.microsoft.com/office/drawing/2014/main" id="{1B18DB6C-F55C-411C-8B0A-D6CC9DDC08BC}"/>
              </a:ext>
            </a:extLst>
          </p:cNvPr>
          <p:cNvPicPr>
            <a:picLocks noChangeAspect="1"/>
          </p:cNvPicPr>
          <p:nvPr/>
        </p:nvPicPr>
        <p:blipFill>
          <a:blip r:embed="rId2"/>
          <a:stretch>
            <a:fillRect/>
          </a:stretch>
        </p:blipFill>
        <p:spPr>
          <a:xfrm>
            <a:off x="581524" y="4477502"/>
            <a:ext cx="7980952" cy="2047619"/>
          </a:xfrm>
          <a:prstGeom prst="rect">
            <a:avLst/>
          </a:prstGeom>
        </p:spPr>
      </p:pic>
      <p:pic>
        <p:nvPicPr>
          <p:cNvPr id="10" name="图片 9">
            <a:extLst>
              <a:ext uri="{FF2B5EF4-FFF2-40B4-BE49-F238E27FC236}">
                <a16:creationId xmlns:a16="http://schemas.microsoft.com/office/drawing/2014/main" id="{119F41EB-0BC1-4FEA-B494-DF36E3A547A7}"/>
              </a:ext>
            </a:extLst>
          </p:cNvPr>
          <p:cNvPicPr>
            <a:picLocks noChangeAspect="1"/>
          </p:cNvPicPr>
          <p:nvPr/>
        </p:nvPicPr>
        <p:blipFill>
          <a:blip r:embed="rId3"/>
          <a:stretch>
            <a:fillRect/>
          </a:stretch>
        </p:blipFill>
        <p:spPr>
          <a:xfrm>
            <a:off x="6133362" y="0"/>
            <a:ext cx="3010638" cy="1917517"/>
          </a:xfrm>
          <a:prstGeom prst="rect">
            <a:avLst/>
          </a:prstGeom>
        </p:spPr>
      </p:pic>
      <p:sp>
        <p:nvSpPr>
          <p:cNvPr id="3" name="文本框 2">
            <a:extLst>
              <a:ext uri="{FF2B5EF4-FFF2-40B4-BE49-F238E27FC236}">
                <a16:creationId xmlns:a16="http://schemas.microsoft.com/office/drawing/2014/main" id="{033CB271-0E2B-4D7B-AB88-6020D4FA93D9}"/>
              </a:ext>
            </a:extLst>
          </p:cNvPr>
          <p:cNvSpPr txBox="1"/>
          <p:nvPr/>
        </p:nvSpPr>
        <p:spPr>
          <a:xfrm>
            <a:off x="219116" y="882761"/>
            <a:ext cx="8454972" cy="3570208"/>
          </a:xfrm>
          <a:prstGeom prst="rect">
            <a:avLst/>
          </a:prstGeom>
          <a:noFill/>
        </p:spPr>
        <p:txBody>
          <a:bodyPr wrap="square" rtlCol="0">
            <a:spAutoFit/>
          </a:bodyPr>
          <a:lstStyle/>
          <a:p>
            <a:pPr>
              <a:lnSpc>
                <a:spcPct val="150000"/>
              </a:lnSpc>
              <a:spcBef>
                <a:spcPts val="600"/>
              </a:spcBef>
              <a:buClr>
                <a:srgbClr val="002060"/>
              </a:buClr>
            </a:pPr>
            <a:r>
              <a:rPr lang="en-US" altLang="zh-CN" sz="28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1 </a:t>
            </a:r>
            <a:r>
              <a:rPr lang="zh-CN" altLang="en-US" sz="2800"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聚合过程</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marL="342900" indent="-342900">
              <a:lnSpc>
                <a:spcPct val="150000"/>
              </a:lnSpc>
              <a:spcBef>
                <a:spcPts val="600"/>
              </a:spcBef>
              <a:buClr>
                <a:srgbClr val="0000FF"/>
              </a:buClr>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采用</a:t>
            </a:r>
            <a:r>
              <a:rPr lang="en-US" altLang="zh-CN" sz="2400" dirty="0">
                <a:latin typeface="楷体" panose="02010609060101010101" pitchFamily="49" charset="-122"/>
                <a:ea typeface="楷体" panose="02010609060101010101" pitchFamily="49" charset="-122"/>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个</a:t>
            </a:r>
            <a:r>
              <a:rPr lang="zh-CN" altLang="en-US" sz="2400" dirty="0">
                <a:latin typeface="楷体" panose="02010609060101010101" pitchFamily="49" charset="-122"/>
                <a:ea typeface="楷体" panose="02010609060101010101" pitchFamily="49" charset="-122"/>
              </a:rPr>
              <a:t>缩聚釜进行</a:t>
            </a:r>
            <a:r>
              <a:rPr lang="zh-CN" altLang="en-US" sz="2400" dirty="0">
                <a:solidFill>
                  <a:srgbClr val="FF0000"/>
                </a:solidFill>
                <a:latin typeface="楷体" panose="02010609060101010101" pitchFamily="49" charset="-122"/>
                <a:ea typeface="楷体" panose="02010609060101010101" pitchFamily="49" charset="-122"/>
              </a:rPr>
              <a:t>串联</a:t>
            </a:r>
            <a:r>
              <a:rPr lang="en-US" altLang="zh-CN" sz="2400" dirty="0">
                <a:solidFill>
                  <a:srgbClr val="FF0000"/>
                </a:solidFill>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前缩聚、后缩聚</a:t>
            </a:r>
            <a:endParaRPr lang="en-US" altLang="zh-CN" sz="2400" dirty="0">
              <a:latin typeface="楷体" panose="02010609060101010101" pitchFamily="49" charset="-122"/>
              <a:ea typeface="楷体" panose="02010609060101010101" pitchFamily="49" charset="-122"/>
            </a:endParaRPr>
          </a:p>
          <a:p>
            <a:pPr marL="342900" indent="-342900">
              <a:lnSpc>
                <a:spcPct val="150000"/>
              </a:lnSpc>
              <a:spcBef>
                <a:spcPts val="600"/>
              </a:spcBef>
              <a:buClr>
                <a:srgbClr val="0000FF"/>
              </a:buClr>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最后一个缩聚釜结构要求严格：使用</a:t>
            </a:r>
            <a:r>
              <a:rPr lang="zh-CN" altLang="en-US" sz="2400" dirty="0">
                <a:solidFill>
                  <a:srgbClr val="FF0000"/>
                </a:solidFill>
                <a:latin typeface="楷体" panose="02010609060101010101" pitchFamily="49" charset="-122"/>
                <a:ea typeface="楷体" panose="02010609060101010101" pitchFamily="49" charset="-122"/>
              </a:rPr>
              <a:t>卧式分室</a:t>
            </a:r>
            <a:r>
              <a:rPr lang="zh-CN" altLang="en-US" sz="2400" dirty="0">
                <a:latin typeface="楷体" panose="02010609060101010101" pitchFamily="49" charset="-122"/>
                <a:ea typeface="楷体" panose="02010609060101010101" pitchFamily="49" charset="-122"/>
              </a:rPr>
              <a:t>缩聚釜，内装多个圆环式搅拌器。</a:t>
            </a:r>
            <a:endParaRPr lang="en-US" altLang="zh-CN" sz="2400" dirty="0">
              <a:latin typeface="楷体" panose="02010609060101010101" pitchFamily="49" charset="-122"/>
              <a:ea typeface="楷体" panose="02010609060101010101" pitchFamily="49" charset="-122"/>
            </a:endParaRPr>
          </a:p>
          <a:p>
            <a:pPr indent="457200">
              <a:lnSpc>
                <a:spcPct val="150000"/>
              </a:lnSpc>
              <a:spcBef>
                <a:spcPts val="0"/>
              </a:spcBef>
              <a:buClr>
                <a:srgbClr val="0000FF"/>
              </a:buClr>
            </a:pPr>
            <a:r>
              <a:rPr lang="zh-CN" altLang="en-US" sz="2400" dirty="0">
                <a:solidFill>
                  <a:srgbClr val="FF0000"/>
                </a:solidFill>
                <a:latin typeface="楷体" panose="02010609060101010101" pitchFamily="49" charset="-122"/>
                <a:ea typeface="楷体" panose="02010609060101010101" pitchFamily="49" charset="-122"/>
              </a:rPr>
              <a:t>不仅能保证保持高真空，而且高黏度物料在缩聚釜中呈活塞式流动避免返混，不会造成局部死角。</a:t>
            </a:r>
            <a:endParaRPr lang="en-US" altLang="zh-CN"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85515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44660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）熔融缩聚工艺处理</a:t>
            </a:r>
          </a:p>
        </p:txBody>
      </p:sp>
      <p:sp>
        <p:nvSpPr>
          <p:cNvPr id="2" name="矩形 1">
            <a:extLst>
              <a:ext uri="{FF2B5EF4-FFF2-40B4-BE49-F238E27FC236}">
                <a16:creationId xmlns:a16="http://schemas.microsoft.com/office/drawing/2014/main" id="{8CF9C717-F27E-4324-8C4F-3265A5826418}"/>
              </a:ext>
            </a:extLst>
          </p:cNvPr>
          <p:cNvSpPr/>
          <p:nvPr/>
        </p:nvSpPr>
        <p:spPr>
          <a:xfrm>
            <a:off x="683568" y="1328425"/>
            <a:ext cx="8208912" cy="4201150"/>
          </a:xfrm>
          <a:prstGeom prst="rect">
            <a:avLst/>
          </a:prstGeom>
        </p:spPr>
        <p:txBody>
          <a:bodyPr wrap="square">
            <a:spAutoFit/>
          </a:bodyPr>
          <a:lstStyle/>
          <a:p>
            <a:pPr>
              <a:lnSpc>
                <a:spcPct val="150000"/>
              </a:lnSpc>
              <a:spcBef>
                <a:spcPts val="600"/>
              </a:spcBef>
              <a:buClr>
                <a:srgbClr val="0000FF"/>
              </a:buClr>
            </a:pPr>
            <a:r>
              <a:rPr lang="en-US" altLang="zh-CN" sz="2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2 </a:t>
            </a:r>
            <a:r>
              <a:rPr lang="zh-CN" altLang="en-US" sz="2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用一元单体调节缩聚物的平均分子量</a:t>
            </a:r>
            <a:endParaRPr lang="en-US" altLang="zh-CN" sz="2800" dirty="0">
              <a:latin typeface="楷体" panose="02010609060101010101" pitchFamily="49" charset="-122"/>
              <a:ea typeface="楷体" panose="02010609060101010101" pitchFamily="49" charset="-122"/>
            </a:endParaRPr>
          </a:p>
          <a:p>
            <a:pPr>
              <a:lnSpc>
                <a:spcPct val="150000"/>
              </a:lnSpc>
              <a:spcBef>
                <a:spcPts val="600"/>
              </a:spcBef>
              <a:buClr>
                <a:srgbClr val="0000FF"/>
              </a:buClr>
            </a:pPr>
            <a:r>
              <a:rPr lang="zh-CN" altLang="en-US" sz="2800" dirty="0">
                <a:latin typeface="楷体" panose="02010609060101010101" pitchFamily="49" charset="-122"/>
                <a:ea typeface="楷体" panose="02010609060101010101" pitchFamily="49" charset="-122"/>
              </a:rPr>
              <a:t>缩聚反应的转化率将产生重要影响，生产过程要求的产品平均分子量高低与缩聚物的用途有关。</a:t>
            </a:r>
            <a:endParaRPr lang="en-US" altLang="zh-CN" sz="2800" dirty="0">
              <a:latin typeface="楷体" panose="02010609060101010101" pitchFamily="49" charset="-122"/>
              <a:ea typeface="楷体" panose="02010609060101010101" pitchFamily="49" charset="-122"/>
            </a:endParaRPr>
          </a:p>
          <a:p>
            <a:pPr>
              <a:lnSpc>
                <a:spcPct val="150000"/>
              </a:lnSpc>
              <a:spcBef>
                <a:spcPts val="600"/>
              </a:spcBef>
              <a:buClr>
                <a:srgbClr val="0000FF"/>
              </a:buClr>
            </a:pPr>
            <a:r>
              <a:rPr lang="zh-CN" altLang="en-US" sz="2800" dirty="0">
                <a:latin typeface="楷体" panose="02010609060101010101" pitchFamily="49" charset="-122"/>
                <a:ea typeface="楷体" panose="02010609060101010101" pitchFamily="49" charset="-122"/>
              </a:rPr>
              <a:t>通常用于生产合成纤维时缩聚树脂的分子量最低；</a:t>
            </a:r>
            <a:endParaRPr lang="en-US" altLang="zh-CN" sz="2800" dirty="0">
              <a:latin typeface="楷体" panose="02010609060101010101" pitchFamily="49" charset="-122"/>
              <a:ea typeface="楷体" panose="02010609060101010101" pitchFamily="49" charset="-122"/>
            </a:endParaRPr>
          </a:p>
          <a:p>
            <a:pPr>
              <a:lnSpc>
                <a:spcPct val="150000"/>
              </a:lnSpc>
              <a:spcBef>
                <a:spcPts val="600"/>
              </a:spcBef>
              <a:buClr>
                <a:srgbClr val="0000FF"/>
              </a:buClr>
            </a:pPr>
            <a:r>
              <a:rPr lang="zh-CN" altLang="en-US" sz="2800" dirty="0">
                <a:latin typeface="楷体" panose="02010609060101010101" pitchFamily="49" charset="-122"/>
                <a:ea typeface="楷体" panose="02010609060101010101" pitchFamily="49" charset="-122"/>
              </a:rPr>
              <a:t>用来生产薄膜时则分子量较高，生产注塑、吹塑制品时要求分子量更高些。</a:t>
            </a:r>
          </a:p>
        </p:txBody>
      </p:sp>
    </p:spTree>
    <p:extLst>
      <p:ext uri="{BB962C8B-B14F-4D97-AF65-F5344CB8AC3E}">
        <p14:creationId xmlns:p14="http://schemas.microsoft.com/office/powerpoint/2010/main" val="3257809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8299" y="-719"/>
            <a:ext cx="444660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）熔融缩聚工艺处理</a:t>
            </a:r>
          </a:p>
        </p:txBody>
      </p:sp>
      <p:sp>
        <p:nvSpPr>
          <p:cNvPr id="9" name="对角圆角矩形 8"/>
          <p:cNvSpPr/>
          <p:nvPr/>
        </p:nvSpPr>
        <p:spPr>
          <a:xfrm>
            <a:off x="0" y="709564"/>
            <a:ext cx="8064896" cy="658713"/>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00FF"/>
              </a:buClr>
            </a:pPr>
            <a:r>
              <a:rPr lang="zh-CN" altLang="en-US" sz="2800" dirty="0">
                <a:solidFill>
                  <a:schemeClr val="tx1"/>
                </a:solidFill>
                <a:latin typeface="楷体" panose="02010609060101010101" pitchFamily="49" charset="-122"/>
                <a:ea typeface="楷体" panose="02010609060101010101" pitchFamily="49" charset="-122"/>
              </a:rPr>
              <a:t>熔融缩聚过程可以总结为三个阶段</a:t>
            </a:r>
          </a:p>
        </p:txBody>
      </p:sp>
      <p:sp>
        <p:nvSpPr>
          <p:cNvPr id="10" name="Text Box 2"/>
          <p:cNvSpPr txBox="1">
            <a:spLocks noChangeArrowheads="1"/>
          </p:cNvSpPr>
          <p:nvPr/>
        </p:nvSpPr>
        <p:spPr bwMode="auto">
          <a:xfrm>
            <a:off x="1524000" y="1724025"/>
            <a:ext cx="7618413" cy="1552575"/>
          </a:xfrm>
          <a:prstGeom prst="rect">
            <a:avLst/>
          </a:prstGeom>
          <a:noFill/>
          <a:ln w="9525">
            <a:noFill/>
            <a:miter lim="800000"/>
            <a:headEnd/>
            <a:tailEnd/>
          </a:ln>
          <a:effectLst/>
        </p:spPr>
        <p:txBody>
          <a:bodyPr>
            <a:spAutoFit/>
          </a:bodyPr>
          <a:lstStyle/>
          <a:p>
            <a:pPr>
              <a:spcBef>
                <a:spcPct val="50000"/>
              </a:spcBef>
            </a:pPr>
            <a:r>
              <a:rPr kumimoji="1" lang="zh-CN" altLang="en-US" sz="2400" b="1" dirty="0">
                <a:latin typeface="Times New Roman" pitchFamily="18" charset="0"/>
                <a:ea typeface="楷体_GB2312" pitchFamily="49" charset="-122"/>
              </a:rPr>
              <a:t>反应：以单体之间、单体与低聚物之间的反应为主。</a:t>
            </a:r>
          </a:p>
          <a:p>
            <a:pPr>
              <a:spcBef>
                <a:spcPct val="50000"/>
              </a:spcBef>
            </a:pPr>
            <a:r>
              <a:rPr kumimoji="1" lang="zh-CN" altLang="en-US" sz="2400" b="1" dirty="0">
                <a:latin typeface="Times New Roman" pitchFamily="18" charset="0"/>
                <a:ea typeface="楷体_GB2312" pitchFamily="49" charset="-122"/>
              </a:rPr>
              <a:t>条件：可在较低温度、较低真空度下进行。</a:t>
            </a:r>
          </a:p>
          <a:p>
            <a:pPr>
              <a:spcBef>
                <a:spcPct val="50000"/>
              </a:spcBef>
            </a:pPr>
            <a:r>
              <a:rPr kumimoji="1" lang="zh-CN" altLang="en-US" sz="2400" b="1" dirty="0">
                <a:latin typeface="Times New Roman" pitchFamily="18" charset="0"/>
                <a:ea typeface="楷体_GB2312" pitchFamily="49" charset="-122"/>
              </a:rPr>
              <a:t>任务：防止单体挥发、分解等，保证功能基等摩尔比。</a:t>
            </a:r>
          </a:p>
        </p:txBody>
      </p:sp>
      <p:sp>
        <p:nvSpPr>
          <p:cNvPr id="11" name="Text Box 3"/>
          <p:cNvSpPr txBox="1">
            <a:spLocks noChangeArrowheads="1"/>
          </p:cNvSpPr>
          <p:nvPr/>
        </p:nvSpPr>
        <p:spPr bwMode="auto">
          <a:xfrm>
            <a:off x="1524000" y="3476625"/>
            <a:ext cx="7620000" cy="1552575"/>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ea typeface="楷体_GB2312" pitchFamily="49" charset="-122"/>
              </a:rPr>
              <a:t>反应：低聚物间的反应为主，有降解、交换等副反应。</a:t>
            </a:r>
          </a:p>
          <a:p>
            <a:pPr>
              <a:spcBef>
                <a:spcPct val="50000"/>
              </a:spcBef>
            </a:pPr>
            <a:r>
              <a:rPr kumimoji="1" lang="zh-CN" altLang="en-US" sz="2400" b="1">
                <a:latin typeface="Times New Roman" pitchFamily="18" charset="0"/>
                <a:ea typeface="楷体_GB2312" pitchFamily="49" charset="-122"/>
              </a:rPr>
              <a:t>条件：高温、高真空。</a:t>
            </a:r>
          </a:p>
          <a:p>
            <a:pPr>
              <a:spcBef>
                <a:spcPct val="50000"/>
              </a:spcBef>
            </a:pPr>
            <a:r>
              <a:rPr kumimoji="1" lang="zh-CN" altLang="en-US" sz="2400" b="1">
                <a:latin typeface="Times New Roman" pitchFamily="18" charset="0"/>
                <a:ea typeface="楷体_GB2312" pitchFamily="49" charset="-122"/>
              </a:rPr>
              <a:t>任务：除去小分子，提高反应程度，从而提高分子量。</a:t>
            </a:r>
          </a:p>
        </p:txBody>
      </p:sp>
      <p:sp>
        <p:nvSpPr>
          <p:cNvPr id="12" name="Text Box 4"/>
          <p:cNvSpPr txBox="1">
            <a:spLocks noChangeArrowheads="1"/>
          </p:cNvSpPr>
          <p:nvPr/>
        </p:nvSpPr>
        <p:spPr bwMode="auto">
          <a:xfrm>
            <a:off x="1524000" y="5181600"/>
            <a:ext cx="7156450" cy="1004888"/>
          </a:xfrm>
          <a:prstGeom prst="rect">
            <a:avLst/>
          </a:prstGeom>
          <a:noFill/>
          <a:ln w="9525">
            <a:noFill/>
            <a:miter lim="800000"/>
            <a:headEnd/>
            <a:tailEnd/>
          </a:ln>
          <a:effectLst/>
        </p:spPr>
        <p:txBody>
          <a:bodyPr>
            <a:spAutoFit/>
          </a:bodyPr>
          <a:lstStyle/>
          <a:p>
            <a:pPr>
              <a:spcBef>
                <a:spcPct val="50000"/>
              </a:spcBef>
            </a:pPr>
            <a:r>
              <a:rPr kumimoji="1" lang="zh-CN" altLang="en-US" sz="2400" b="1">
                <a:latin typeface="Times New Roman" pitchFamily="18" charset="0"/>
                <a:ea typeface="楷体_GB2312" pitchFamily="49" charset="-122"/>
              </a:rPr>
              <a:t>反应：反应已达预期指标。</a:t>
            </a:r>
          </a:p>
          <a:p>
            <a:pPr>
              <a:spcBef>
                <a:spcPct val="50000"/>
              </a:spcBef>
            </a:pPr>
            <a:r>
              <a:rPr kumimoji="1" lang="zh-CN" altLang="en-US" sz="2400" b="1">
                <a:latin typeface="Times New Roman" pitchFamily="18" charset="0"/>
                <a:ea typeface="楷体_GB2312" pitchFamily="49" charset="-122"/>
              </a:rPr>
              <a:t>任务：及时终止反应，避免副反应，节能省时。</a:t>
            </a:r>
          </a:p>
        </p:txBody>
      </p:sp>
      <p:sp>
        <p:nvSpPr>
          <p:cNvPr id="13" name="Rectangle 5"/>
          <p:cNvSpPr>
            <a:spLocks noChangeArrowheads="1"/>
          </p:cNvSpPr>
          <p:nvPr/>
        </p:nvSpPr>
        <p:spPr bwMode="auto">
          <a:xfrm>
            <a:off x="0" y="2286000"/>
            <a:ext cx="1409700" cy="457200"/>
          </a:xfrm>
          <a:prstGeom prst="rect">
            <a:avLst/>
          </a:prstGeom>
          <a:noFill/>
          <a:ln w="9525">
            <a:noFill/>
            <a:miter lim="800000"/>
            <a:headEnd/>
            <a:tailEnd/>
          </a:ln>
          <a:effectLst/>
        </p:spPr>
        <p:txBody>
          <a:bodyPr wrap="none">
            <a:spAutoFit/>
          </a:bodyPr>
          <a:lstStyle/>
          <a:p>
            <a:r>
              <a:rPr kumimoji="1" lang="zh-CN" altLang="en-US" sz="2400" b="1" dirty="0">
                <a:solidFill>
                  <a:srgbClr val="FF3300"/>
                </a:solidFill>
                <a:latin typeface="Times New Roman" pitchFamily="18" charset="0"/>
                <a:ea typeface="楷体_GB2312" pitchFamily="49" charset="-122"/>
              </a:rPr>
              <a:t>初期阶段</a:t>
            </a:r>
          </a:p>
        </p:txBody>
      </p:sp>
      <p:sp>
        <p:nvSpPr>
          <p:cNvPr id="14" name="Rectangle 6"/>
          <p:cNvSpPr>
            <a:spLocks noChangeArrowheads="1"/>
          </p:cNvSpPr>
          <p:nvPr/>
        </p:nvSpPr>
        <p:spPr bwMode="auto">
          <a:xfrm>
            <a:off x="0" y="4010025"/>
            <a:ext cx="1409700" cy="457200"/>
          </a:xfrm>
          <a:prstGeom prst="rect">
            <a:avLst/>
          </a:prstGeom>
          <a:noFill/>
          <a:ln w="9525">
            <a:noFill/>
            <a:miter lim="800000"/>
            <a:headEnd/>
            <a:tailEnd/>
          </a:ln>
          <a:effectLst/>
        </p:spPr>
        <p:txBody>
          <a:bodyPr wrap="none">
            <a:spAutoFit/>
          </a:bodyPr>
          <a:lstStyle/>
          <a:p>
            <a:r>
              <a:rPr kumimoji="1" lang="zh-CN" altLang="en-US" sz="2400" b="1">
                <a:solidFill>
                  <a:srgbClr val="FF3300"/>
                </a:solidFill>
                <a:latin typeface="Times New Roman" pitchFamily="18" charset="0"/>
                <a:ea typeface="楷体_GB2312" pitchFamily="49" charset="-122"/>
              </a:rPr>
              <a:t>中期阶段</a:t>
            </a:r>
          </a:p>
        </p:txBody>
      </p:sp>
      <p:sp>
        <p:nvSpPr>
          <p:cNvPr id="15" name="Rectangle 7"/>
          <p:cNvSpPr>
            <a:spLocks noChangeArrowheads="1"/>
          </p:cNvSpPr>
          <p:nvPr/>
        </p:nvSpPr>
        <p:spPr bwMode="auto">
          <a:xfrm>
            <a:off x="0" y="5486400"/>
            <a:ext cx="1409700" cy="457200"/>
          </a:xfrm>
          <a:prstGeom prst="rect">
            <a:avLst/>
          </a:prstGeom>
          <a:noFill/>
          <a:ln w="9525">
            <a:noFill/>
            <a:miter lim="800000"/>
            <a:headEnd/>
            <a:tailEnd/>
          </a:ln>
          <a:effectLst/>
        </p:spPr>
        <p:txBody>
          <a:bodyPr wrap="none">
            <a:spAutoFit/>
          </a:bodyPr>
          <a:lstStyle/>
          <a:p>
            <a:r>
              <a:rPr kumimoji="1" lang="zh-CN" altLang="en-US" sz="2400" b="1">
                <a:solidFill>
                  <a:srgbClr val="FF3300"/>
                </a:solidFill>
                <a:latin typeface="Times New Roman" pitchFamily="18" charset="0"/>
                <a:ea typeface="楷体_GB2312" pitchFamily="49" charset="-122"/>
              </a:rPr>
              <a:t>终止阶段</a:t>
            </a:r>
          </a:p>
        </p:txBody>
      </p:sp>
      <p:sp>
        <p:nvSpPr>
          <p:cNvPr id="16" name="AutoShape 9"/>
          <p:cNvSpPr>
            <a:spLocks/>
          </p:cNvSpPr>
          <p:nvPr/>
        </p:nvSpPr>
        <p:spPr bwMode="auto">
          <a:xfrm>
            <a:off x="1371600" y="1981200"/>
            <a:ext cx="152400" cy="1143000"/>
          </a:xfrm>
          <a:prstGeom prst="leftBrace">
            <a:avLst>
              <a:gd name="adj1" fmla="val 62500"/>
              <a:gd name="adj2" fmla="val 50000"/>
            </a:avLst>
          </a:prstGeom>
          <a:noFill/>
          <a:ln w="9525">
            <a:solidFill>
              <a:schemeClr val="tx1"/>
            </a:solidFill>
            <a:round/>
            <a:headEnd/>
            <a:tailEnd/>
          </a:ln>
          <a:effectLst/>
        </p:spPr>
        <p:txBody>
          <a:bodyPr wrap="none" anchor="ctr"/>
          <a:lstStyle/>
          <a:p>
            <a:endParaRPr lang="zh-CN" altLang="en-US"/>
          </a:p>
        </p:txBody>
      </p:sp>
      <p:sp>
        <p:nvSpPr>
          <p:cNvPr id="17" name="AutoShape 10"/>
          <p:cNvSpPr>
            <a:spLocks/>
          </p:cNvSpPr>
          <p:nvPr/>
        </p:nvSpPr>
        <p:spPr bwMode="auto">
          <a:xfrm>
            <a:off x="1371600" y="3705225"/>
            <a:ext cx="152400" cy="1143000"/>
          </a:xfrm>
          <a:prstGeom prst="leftBrace">
            <a:avLst>
              <a:gd name="adj1" fmla="val 62500"/>
              <a:gd name="adj2" fmla="val 50000"/>
            </a:avLst>
          </a:prstGeom>
          <a:noFill/>
          <a:ln w="9525">
            <a:solidFill>
              <a:schemeClr val="tx1"/>
            </a:solidFill>
            <a:round/>
            <a:headEnd/>
            <a:tailEnd/>
          </a:ln>
          <a:effectLst/>
        </p:spPr>
        <p:txBody>
          <a:bodyPr wrap="none" anchor="ctr"/>
          <a:lstStyle/>
          <a:p>
            <a:endParaRPr lang="zh-CN" altLang="en-US"/>
          </a:p>
        </p:txBody>
      </p:sp>
      <p:sp>
        <p:nvSpPr>
          <p:cNvPr id="18" name="AutoShape 11"/>
          <p:cNvSpPr>
            <a:spLocks/>
          </p:cNvSpPr>
          <p:nvPr/>
        </p:nvSpPr>
        <p:spPr bwMode="auto">
          <a:xfrm>
            <a:off x="1371600" y="5334000"/>
            <a:ext cx="76200" cy="838200"/>
          </a:xfrm>
          <a:prstGeom prst="leftBrace">
            <a:avLst>
              <a:gd name="adj1" fmla="val 91667"/>
              <a:gd name="adj2" fmla="val 50000"/>
            </a:avLst>
          </a:prstGeom>
          <a:noFill/>
          <a:ln w="9525">
            <a:solidFill>
              <a:schemeClr val="tx1"/>
            </a:solidFill>
            <a:round/>
            <a:headEnd/>
            <a:tailEnd/>
          </a:ln>
          <a:effectLst/>
        </p:spPr>
        <p:txBody>
          <a:bodyPr wrap="none" anchor="ctr"/>
          <a:lstStyle/>
          <a:p>
            <a:endParaRPr lang="zh-CN" altLang="en-US"/>
          </a:p>
        </p:txBody>
      </p:sp>
    </p:spTree>
    <p:extLst>
      <p:ext uri="{BB962C8B-B14F-4D97-AF65-F5344CB8AC3E}">
        <p14:creationId xmlns:p14="http://schemas.microsoft.com/office/powerpoint/2010/main" val="358866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）工艺特性</a:t>
            </a:r>
          </a:p>
        </p:txBody>
      </p:sp>
      <p:sp>
        <p:nvSpPr>
          <p:cNvPr id="9" name="对角圆角矩形 8"/>
          <p:cNvSpPr/>
          <p:nvPr/>
        </p:nvSpPr>
        <p:spPr>
          <a:xfrm>
            <a:off x="683568" y="692696"/>
            <a:ext cx="8064896" cy="583264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聚合过程</a:t>
            </a:r>
            <a:r>
              <a:rPr lang="en-US" altLang="zh-CN" sz="2800" dirty="0">
                <a:solidFill>
                  <a:schemeClr val="tx1"/>
                </a:solidFill>
                <a:latin typeface="楷体" panose="02010609060101010101" pitchFamily="49" charset="-122"/>
                <a:ea typeface="楷体" panose="02010609060101010101" pitchFamily="49" charset="-122"/>
              </a:rPr>
              <a:t>:</a:t>
            </a:r>
          </a:p>
          <a:p>
            <a:pPr>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熔融缩聚温度（</a:t>
            </a:r>
            <a:r>
              <a:rPr lang="en-US" altLang="zh-CN" sz="2800" dirty="0">
                <a:solidFill>
                  <a:schemeClr val="tx1"/>
                </a:solidFill>
                <a:latin typeface="楷体" panose="02010609060101010101" pitchFamily="49" charset="-122"/>
                <a:ea typeface="楷体" panose="02010609060101010101" pitchFamily="49" charset="-122"/>
              </a:rPr>
              <a:t>200</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~300</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chemeClr val="tx1"/>
                </a:solidFill>
                <a:latin typeface="楷体" panose="02010609060101010101" pitchFamily="49" charset="-122"/>
                <a:ea typeface="楷体" panose="02010609060101010101" pitchFamily="49" charset="-122"/>
              </a:rPr>
              <a:t>）较高，持续时间长，为避免高温氧化降解，需要在</a:t>
            </a:r>
            <a:r>
              <a:rPr lang="zh-CN" altLang="en-US" sz="2800" dirty="0">
                <a:solidFill>
                  <a:srgbClr val="FF0000"/>
                </a:solidFill>
                <a:latin typeface="楷体" panose="02010609060101010101" pitchFamily="49" charset="-122"/>
                <a:ea typeface="楷体" panose="02010609060101010101" pitchFamily="49" charset="-122"/>
              </a:rPr>
              <a:t>惰性气氛保护</a:t>
            </a:r>
            <a:r>
              <a:rPr lang="zh-CN" altLang="en-US" sz="2800" dirty="0">
                <a:solidFill>
                  <a:schemeClr val="tx1"/>
                </a:solidFill>
                <a:latin typeface="楷体" panose="02010609060101010101" pitchFamily="49" charset="-122"/>
                <a:ea typeface="楷体" panose="02010609060101010101" pitchFamily="49" charset="-122"/>
              </a:rPr>
              <a:t>下进行反应，反应</a:t>
            </a:r>
            <a:r>
              <a:rPr lang="zh-CN" altLang="en-US" sz="2800" dirty="0">
                <a:solidFill>
                  <a:srgbClr val="FF0000"/>
                </a:solidFill>
                <a:latin typeface="楷体" panose="02010609060101010101" pitchFamily="49" charset="-122"/>
                <a:ea typeface="楷体" panose="02010609060101010101" pitchFamily="49" charset="-122"/>
              </a:rPr>
              <a:t>后期需在高真空条件下</a:t>
            </a:r>
            <a:r>
              <a:rPr lang="zh-CN" altLang="en-US" sz="2800" dirty="0">
                <a:solidFill>
                  <a:schemeClr val="tx1"/>
                </a:solidFill>
                <a:latin typeface="楷体" panose="02010609060101010101" pitchFamily="49" charset="-122"/>
                <a:ea typeface="楷体" panose="02010609060101010101" pitchFamily="49" charset="-122"/>
              </a:rPr>
              <a:t>进行。</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分离：</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制得聚合物质量比较高，</a:t>
            </a:r>
            <a:r>
              <a:rPr lang="zh-CN" altLang="en-US" sz="2800" dirty="0">
                <a:solidFill>
                  <a:srgbClr val="FF0000"/>
                </a:solidFill>
                <a:latin typeface="楷体" panose="02010609060101010101" pitchFamily="49" charset="-122"/>
                <a:ea typeface="楷体" panose="02010609060101010101" pitchFamily="49" charset="-122"/>
              </a:rPr>
              <a:t>不需要洗涤</a:t>
            </a:r>
            <a:r>
              <a:rPr lang="zh-CN" altLang="en-US" sz="2800" dirty="0">
                <a:solidFill>
                  <a:schemeClr val="tx1"/>
                </a:solidFill>
                <a:latin typeface="楷体" panose="02010609060101010101" pitchFamily="49" charset="-122"/>
                <a:ea typeface="楷体" panose="02010609060101010101" pitchFamily="49" charset="-122"/>
              </a:rPr>
              <a:t>及其它后处理过程。</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设备：</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对设备要求高，过程工艺参数指标高（高温、高压、高真空、长时间）</a:t>
            </a:r>
          </a:p>
        </p:txBody>
      </p:sp>
    </p:spTree>
    <p:extLst>
      <p:ext uri="{BB962C8B-B14F-4D97-AF65-F5344CB8AC3E}">
        <p14:creationId xmlns:p14="http://schemas.microsoft.com/office/powerpoint/2010/main" val="266462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对角圆角矩形 7">
            <a:extLst>
              <a:ext uri="{FF2B5EF4-FFF2-40B4-BE49-F238E27FC236}">
                <a16:creationId xmlns:a16="http://schemas.microsoft.com/office/drawing/2014/main" id="{53C4857A-61B2-4E40-84A6-9E3091614106}"/>
              </a:ext>
            </a:extLst>
          </p:cNvPr>
          <p:cNvSpPr/>
          <p:nvPr/>
        </p:nvSpPr>
        <p:spPr>
          <a:xfrm>
            <a:off x="0" y="0"/>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 </a:t>
            </a:r>
            <a:r>
              <a:rPr lang="zh-CN" altLang="en-US" sz="2800" dirty="0">
                <a:latin typeface="楷体" panose="02010609060101010101" pitchFamily="49" charset="-122"/>
                <a:ea typeface="楷体" panose="02010609060101010101" pitchFamily="49" charset="-122"/>
                <a:cs typeface="Arial" panose="020B0604020202020204" pitchFamily="34" charset="0"/>
              </a:rPr>
              <a:t>熔融缩聚制备</a:t>
            </a:r>
            <a:r>
              <a:rPr lang="en-US" altLang="zh-CN" sz="2800" dirty="0">
                <a:latin typeface="楷体" panose="02010609060101010101" pitchFamily="49" charset="-122"/>
                <a:ea typeface="楷体" panose="02010609060101010101" pitchFamily="49" charset="-122"/>
                <a:cs typeface="Arial" panose="020B0604020202020204" pitchFamily="34" charset="0"/>
              </a:rPr>
              <a:t>PET</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pic>
        <p:nvPicPr>
          <p:cNvPr id="13" name="图片 12">
            <a:extLst>
              <a:ext uri="{FF2B5EF4-FFF2-40B4-BE49-F238E27FC236}">
                <a16:creationId xmlns:a16="http://schemas.microsoft.com/office/drawing/2014/main" id="{9D6AAB8E-2A23-4A41-A339-FFDC42E65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6" y="836712"/>
            <a:ext cx="4575685" cy="2379039"/>
          </a:xfrm>
          <a:prstGeom prst="rect">
            <a:avLst/>
          </a:prstGeom>
        </p:spPr>
      </p:pic>
      <p:pic>
        <p:nvPicPr>
          <p:cNvPr id="14" name="图片 13">
            <a:extLst>
              <a:ext uri="{FF2B5EF4-FFF2-40B4-BE49-F238E27FC236}">
                <a16:creationId xmlns:a16="http://schemas.microsoft.com/office/drawing/2014/main" id="{530E492F-F962-4CD1-8961-C684AC0697A6}"/>
              </a:ext>
            </a:extLst>
          </p:cNvPr>
          <p:cNvPicPr>
            <a:picLocks noChangeAspect="1"/>
          </p:cNvPicPr>
          <p:nvPr/>
        </p:nvPicPr>
        <p:blipFill>
          <a:blip r:embed="rId3"/>
          <a:stretch>
            <a:fillRect/>
          </a:stretch>
        </p:blipFill>
        <p:spPr>
          <a:xfrm>
            <a:off x="4583516" y="836712"/>
            <a:ext cx="4560484" cy="2379039"/>
          </a:xfrm>
          <a:prstGeom prst="rect">
            <a:avLst/>
          </a:prstGeom>
        </p:spPr>
      </p:pic>
      <p:sp>
        <p:nvSpPr>
          <p:cNvPr id="15" name="矩形 14">
            <a:extLst>
              <a:ext uri="{FF2B5EF4-FFF2-40B4-BE49-F238E27FC236}">
                <a16:creationId xmlns:a16="http://schemas.microsoft.com/office/drawing/2014/main" id="{EB80AECE-A6FB-453C-9FB7-2625FA2A4D6E}"/>
              </a:ext>
            </a:extLst>
          </p:cNvPr>
          <p:cNvSpPr/>
          <p:nvPr/>
        </p:nvSpPr>
        <p:spPr>
          <a:xfrm>
            <a:off x="4965385" y="3267869"/>
            <a:ext cx="3796745" cy="369332"/>
          </a:xfrm>
          <a:prstGeom prst="rect">
            <a:avLst/>
          </a:prstGeom>
        </p:spPr>
        <p:txBody>
          <a:bodyPr wrap="none">
            <a:spAutoFit/>
          </a:bodyPr>
          <a:lstStyle/>
          <a:p>
            <a:r>
              <a:rPr lang="en-US" altLang="zh-CN" dirty="0"/>
              <a:t>2011-2015</a:t>
            </a:r>
            <a:r>
              <a:rPr lang="zh-CN" altLang="en-US" dirty="0"/>
              <a:t>我国</a:t>
            </a:r>
            <a:r>
              <a:rPr lang="en-US" altLang="zh-CN" dirty="0"/>
              <a:t>PET</a:t>
            </a:r>
            <a:r>
              <a:rPr lang="zh-CN" altLang="en-US" dirty="0"/>
              <a:t>消费量（万吨）</a:t>
            </a:r>
          </a:p>
        </p:txBody>
      </p:sp>
      <p:sp>
        <p:nvSpPr>
          <p:cNvPr id="16" name="矩形 15">
            <a:extLst>
              <a:ext uri="{FF2B5EF4-FFF2-40B4-BE49-F238E27FC236}">
                <a16:creationId xmlns:a16="http://schemas.microsoft.com/office/drawing/2014/main" id="{D086F28A-4F08-4FEA-9272-55E51411183D}"/>
              </a:ext>
            </a:extLst>
          </p:cNvPr>
          <p:cNvSpPr/>
          <p:nvPr/>
        </p:nvSpPr>
        <p:spPr>
          <a:xfrm>
            <a:off x="501989" y="3267869"/>
            <a:ext cx="3565913" cy="369332"/>
          </a:xfrm>
          <a:prstGeom prst="rect">
            <a:avLst/>
          </a:prstGeom>
        </p:spPr>
        <p:txBody>
          <a:bodyPr wrap="none">
            <a:spAutoFit/>
          </a:bodyPr>
          <a:lstStyle/>
          <a:p>
            <a:r>
              <a:rPr lang="en-US" altLang="zh-CN" dirty="0"/>
              <a:t>2011-2015</a:t>
            </a:r>
            <a:r>
              <a:rPr lang="zh-CN" altLang="en-US" dirty="0"/>
              <a:t>我国</a:t>
            </a:r>
            <a:r>
              <a:rPr lang="en-US" altLang="zh-CN" dirty="0"/>
              <a:t>PET</a:t>
            </a:r>
            <a:r>
              <a:rPr lang="zh-CN" altLang="en-US" dirty="0"/>
              <a:t>产量（万吨）</a:t>
            </a:r>
          </a:p>
        </p:txBody>
      </p:sp>
      <p:grpSp>
        <p:nvGrpSpPr>
          <p:cNvPr id="3" name="组合 2">
            <a:extLst>
              <a:ext uri="{FF2B5EF4-FFF2-40B4-BE49-F238E27FC236}">
                <a16:creationId xmlns:a16="http://schemas.microsoft.com/office/drawing/2014/main" id="{42FD3412-1AFD-4E70-9D14-F731AA392979}"/>
              </a:ext>
            </a:extLst>
          </p:cNvPr>
          <p:cNvGrpSpPr/>
          <p:nvPr/>
        </p:nvGrpSpPr>
        <p:grpSpPr>
          <a:xfrm>
            <a:off x="755576" y="3637201"/>
            <a:ext cx="7884587" cy="2960151"/>
            <a:chOff x="755576" y="3637201"/>
            <a:chExt cx="7884587" cy="2960151"/>
          </a:xfrm>
        </p:grpSpPr>
        <p:pic>
          <p:nvPicPr>
            <p:cNvPr id="17" name="图片 16">
              <a:extLst>
                <a:ext uri="{FF2B5EF4-FFF2-40B4-BE49-F238E27FC236}">
                  <a16:creationId xmlns:a16="http://schemas.microsoft.com/office/drawing/2014/main" id="{72D8E9D8-B027-4481-BBFD-21BC4B0F9CC4}"/>
                </a:ext>
              </a:extLst>
            </p:cNvPr>
            <p:cNvPicPr>
              <a:picLocks noChangeAspect="1"/>
            </p:cNvPicPr>
            <p:nvPr/>
          </p:nvPicPr>
          <p:blipFill rotWithShape="1">
            <a:blip r:embed="rId4"/>
            <a:srcRect l="7209" r="-2823"/>
            <a:stretch/>
          </p:blipFill>
          <p:spPr>
            <a:xfrm>
              <a:off x="755576" y="4077072"/>
              <a:ext cx="7884587" cy="2520280"/>
            </a:xfrm>
            <a:prstGeom prst="rect">
              <a:avLst/>
            </a:prstGeom>
          </p:spPr>
        </p:pic>
        <p:sp>
          <p:nvSpPr>
            <p:cNvPr id="2" name="矩形 1">
              <a:extLst>
                <a:ext uri="{FF2B5EF4-FFF2-40B4-BE49-F238E27FC236}">
                  <a16:creationId xmlns:a16="http://schemas.microsoft.com/office/drawing/2014/main" id="{58B26534-C94C-4D26-88CF-9885BD846268}"/>
                </a:ext>
              </a:extLst>
            </p:cNvPr>
            <p:cNvSpPr/>
            <p:nvPr/>
          </p:nvSpPr>
          <p:spPr>
            <a:xfrm>
              <a:off x="4302586" y="3637201"/>
              <a:ext cx="4157846" cy="511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184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33164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概述</a:t>
            </a:r>
          </a:p>
        </p:txBody>
      </p:sp>
      <p:sp>
        <p:nvSpPr>
          <p:cNvPr id="3074" name="矩形 3073">
            <a:extLst>
              <a:ext uri="{FF2B5EF4-FFF2-40B4-BE49-F238E27FC236}">
                <a16:creationId xmlns:a16="http://schemas.microsoft.com/office/drawing/2014/main" id="{B6223364-6F55-49BE-B862-5E3162E8BD6B}"/>
              </a:ext>
            </a:extLst>
          </p:cNvPr>
          <p:cNvSpPr/>
          <p:nvPr/>
        </p:nvSpPr>
        <p:spPr>
          <a:xfrm>
            <a:off x="431540" y="2492896"/>
            <a:ext cx="8280920" cy="4823436"/>
          </a:xfrm>
          <a:prstGeom prst="rect">
            <a:avLst/>
          </a:prstGeom>
        </p:spPr>
        <p:txBody>
          <a:bodyPr wrap="square">
            <a:spAutoFit/>
          </a:bodyPr>
          <a:lstStyle/>
          <a:p>
            <a:pPr marL="457200" indent="-457200">
              <a:lnSpc>
                <a:spcPct val="150000"/>
              </a:lnSpc>
              <a:spcBef>
                <a:spcPts val="600"/>
              </a:spcBef>
              <a:buClr>
                <a:srgbClr val="002060"/>
              </a:buClr>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线型逐步聚合反应为逐步进行的平衡反应 </a:t>
            </a:r>
          </a:p>
          <a:p>
            <a:pPr marL="457200" indent="-457200">
              <a:lnSpc>
                <a:spcPct val="150000"/>
              </a:lnSpc>
              <a:spcBef>
                <a:spcPts val="600"/>
              </a:spcBef>
              <a:buClr>
                <a:srgbClr val="002060"/>
              </a:buClr>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缩聚物由二聚物、三聚物</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逐步进展为高聚物。</a:t>
            </a:r>
          </a:p>
          <a:p>
            <a:pPr marL="457200" indent="-457200">
              <a:lnSpc>
                <a:spcPct val="150000"/>
              </a:lnSpc>
              <a:spcBef>
                <a:spcPts val="600"/>
              </a:spcBef>
              <a:buClr>
                <a:srgbClr val="002060"/>
              </a:buClr>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必须使单体转化率接近于</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％，可获得高分子量线型缩聚物</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50000"/>
              </a:lnSpc>
              <a:spcBef>
                <a:spcPts val="600"/>
              </a:spcBef>
              <a:buClr>
                <a:srgbClr val="002060"/>
              </a:buClr>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反应后期，随着转化率的提高反应速度明显变慢，须加入催化剂</a:t>
            </a:r>
          </a:p>
          <a:p>
            <a:pPr marL="457200" indent="-457200">
              <a:lnSpc>
                <a:spcPct val="150000"/>
              </a:lnSpc>
              <a:spcBef>
                <a:spcPts val="600"/>
              </a:spcBef>
              <a:buClr>
                <a:srgbClr val="002060"/>
              </a:buClr>
              <a:buFont typeface="Arial" panose="020B0604020202020204" pitchFamily="34" charset="0"/>
              <a:buChar char="•"/>
            </a:pPr>
            <a:endParaRPr lang="zh-CN" altLang="en-US" sz="2800" dirty="0">
              <a:latin typeface="楷体" panose="02010609060101010101" pitchFamily="49" charset="-122"/>
              <a:ea typeface="楷体" panose="02010609060101010101" pitchFamily="49" charset="-122"/>
            </a:endParaRPr>
          </a:p>
        </p:txBody>
      </p:sp>
      <p:pic>
        <p:nvPicPr>
          <p:cNvPr id="3075" name="图片 3074">
            <a:extLst>
              <a:ext uri="{FF2B5EF4-FFF2-40B4-BE49-F238E27FC236}">
                <a16:creationId xmlns:a16="http://schemas.microsoft.com/office/drawing/2014/main" id="{BCC0CDF1-B3C1-46CB-8864-69BA34B632AA}"/>
              </a:ext>
            </a:extLst>
          </p:cNvPr>
          <p:cNvPicPr>
            <a:picLocks noChangeAspect="1"/>
          </p:cNvPicPr>
          <p:nvPr/>
        </p:nvPicPr>
        <p:blipFill>
          <a:blip r:embed="rId2"/>
          <a:stretch>
            <a:fillRect/>
          </a:stretch>
        </p:blipFill>
        <p:spPr>
          <a:xfrm>
            <a:off x="164210" y="836712"/>
            <a:ext cx="8815580" cy="1420491"/>
          </a:xfrm>
          <a:prstGeom prst="rect">
            <a:avLst/>
          </a:prstGeom>
        </p:spPr>
      </p:pic>
    </p:spTree>
    <p:extLst>
      <p:ext uri="{BB962C8B-B14F-4D97-AF65-F5344CB8AC3E}">
        <p14:creationId xmlns:p14="http://schemas.microsoft.com/office/powerpoint/2010/main" val="470850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对角圆角矩形 7">
            <a:extLst>
              <a:ext uri="{FF2B5EF4-FFF2-40B4-BE49-F238E27FC236}">
                <a16:creationId xmlns:a16="http://schemas.microsoft.com/office/drawing/2014/main" id="{53C4857A-61B2-4E40-84A6-9E3091614106}"/>
              </a:ext>
            </a:extLst>
          </p:cNvPr>
          <p:cNvSpPr/>
          <p:nvPr/>
        </p:nvSpPr>
        <p:spPr>
          <a:xfrm>
            <a:off x="0" y="0"/>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 </a:t>
            </a:r>
            <a:r>
              <a:rPr lang="zh-CN" altLang="en-US" sz="2800" dirty="0">
                <a:latin typeface="楷体" panose="02010609060101010101" pitchFamily="49" charset="-122"/>
                <a:ea typeface="楷体" panose="02010609060101010101" pitchFamily="49" charset="-122"/>
                <a:cs typeface="Arial" panose="020B0604020202020204" pitchFamily="34" charset="0"/>
              </a:rPr>
              <a:t>熔融缩聚制备</a:t>
            </a:r>
            <a:r>
              <a:rPr lang="en-US" altLang="zh-CN" sz="2800" dirty="0">
                <a:latin typeface="楷体" panose="02010609060101010101" pitchFamily="49" charset="-122"/>
                <a:ea typeface="楷体" panose="02010609060101010101" pitchFamily="49" charset="-122"/>
                <a:cs typeface="Arial" panose="020B0604020202020204" pitchFamily="34" charset="0"/>
              </a:rPr>
              <a:t>PET</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pic>
        <p:nvPicPr>
          <p:cNvPr id="11" name="图片 10">
            <a:extLst>
              <a:ext uri="{FF2B5EF4-FFF2-40B4-BE49-F238E27FC236}">
                <a16:creationId xmlns:a16="http://schemas.microsoft.com/office/drawing/2014/main" id="{13695FAA-22B9-4A8B-AA84-BA9068EEC1D3}"/>
              </a:ext>
            </a:extLst>
          </p:cNvPr>
          <p:cNvPicPr>
            <a:picLocks noChangeAspect="1"/>
          </p:cNvPicPr>
          <p:nvPr/>
        </p:nvPicPr>
        <p:blipFill>
          <a:blip r:embed="rId2"/>
          <a:stretch>
            <a:fillRect/>
          </a:stretch>
        </p:blipFill>
        <p:spPr>
          <a:xfrm>
            <a:off x="10539" y="1412776"/>
            <a:ext cx="9127247" cy="3993432"/>
          </a:xfrm>
          <a:prstGeom prst="rect">
            <a:avLst/>
          </a:prstGeom>
        </p:spPr>
      </p:pic>
    </p:spTree>
    <p:extLst>
      <p:ext uri="{BB962C8B-B14F-4D97-AF65-F5344CB8AC3E}">
        <p14:creationId xmlns:p14="http://schemas.microsoft.com/office/powerpoint/2010/main" val="3911730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 </a:t>
            </a:r>
            <a:r>
              <a:rPr lang="zh-CN" altLang="en-US" sz="2800" dirty="0">
                <a:latin typeface="楷体" panose="02010609060101010101" pitchFamily="49" charset="-122"/>
                <a:ea typeface="楷体" panose="02010609060101010101" pitchFamily="49" charset="-122"/>
                <a:cs typeface="Arial" panose="020B0604020202020204" pitchFamily="34" charset="0"/>
              </a:rPr>
              <a:t>聚酯树脂中间体合成</a:t>
            </a:r>
          </a:p>
        </p:txBody>
      </p:sp>
      <p:graphicFrame>
        <p:nvGraphicFramePr>
          <p:cNvPr id="5" name="对象 4"/>
          <p:cNvGraphicFramePr>
            <a:graphicFrameLocks noChangeAspect="1"/>
          </p:cNvGraphicFramePr>
          <p:nvPr>
            <p:extLst>
              <p:ext uri="{D42A27DB-BD31-4B8C-83A1-F6EECF244321}">
                <p14:modId xmlns:p14="http://schemas.microsoft.com/office/powerpoint/2010/main" val="754756960"/>
              </p:ext>
            </p:extLst>
          </p:nvPr>
        </p:nvGraphicFramePr>
        <p:xfrm>
          <a:off x="2938922" y="602911"/>
          <a:ext cx="6202362" cy="833437"/>
        </p:xfrm>
        <a:graphic>
          <a:graphicData uri="http://schemas.openxmlformats.org/presentationml/2006/ole">
            <mc:AlternateContent xmlns:mc="http://schemas.openxmlformats.org/markup-compatibility/2006">
              <mc:Choice xmlns:v="urn:schemas-microsoft-com:vml" Requires="v">
                <p:oleObj spid="_x0000_s2335" name="CS ChemDraw Drawing" r:id="rId3" imgW="6202124" imgH="833493" progId="ChemDraw.Document.6.0">
                  <p:embed/>
                </p:oleObj>
              </mc:Choice>
              <mc:Fallback>
                <p:oleObj name="CS ChemDraw Drawing" r:id="rId3" imgW="6202124" imgH="833493" progId="ChemDraw.Document.6.0">
                  <p:embed/>
                  <p:pic>
                    <p:nvPicPr>
                      <p:cNvPr id="0" name=""/>
                      <p:cNvPicPr/>
                      <p:nvPr/>
                    </p:nvPicPr>
                    <p:blipFill>
                      <a:blip r:embed="rId4"/>
                      <a:stretch>
                        <a:fillRect/>
                      </a:stretch>
                    </p:blipFill>
                    <p:spPr>
                      <a:xfrm>
                        <a:off x="2938922" y="602911"/>
                        <a:ext cx="6202362" cy="833437"/>
                      </a:xfrm>
                      <a:prstGeom prst="rect">
                        <a:avLst/>
                      </a:prstGeom>
                    </p:spPr>
                  </p:pic>
                </p:oleObj>
              </mc:Fallback>
            </mc:AlternateContent>
          </a:graphicData>
        </a:graphic>
      </p:graphicFrame>
      <p:grpSp>
        <p:nvGrpSpPr>
          <p:cNvPr id="4" name="组合 3">
            <a:extLst>
              <a:ext uri="{FF2B5EF4-FFF2-40B4-BE49-F238E27FC236}">
                <a16:creationId xmlns:a16="http://schemas.microsoft.com/office/drawing/2014/main" id="{B6552133-99A3-4E71-BAB7-4CA8E51A67F8}"/>
              </a:ext>
            </a:extLst>
          </p:cNvPr>
          <p:cNvGrpSpPr/>
          <p:nvPr/>
        </p:nvGrpSpPr>
        <p:grpSpPr>
          <a:xfrm>
            <a:off x="251520" y="2393407"/>
            <a:ext cx="8449798" cy="3610764"/>
            <a:chOff x="222831" y="809922"/>
            <a:chExt cx="8449798" cy="3610764"/>
          </a:xfrm>
        </p:grpSpPr>
        <p:sp>
          <p:nvSpPr>
            <p:cNvPr id="2" name="圆角矩形 1"/>
            <p:cNvSpPr/>
            <p:nvPr/>
          </p:nvSpPr>
          <p:spPr>
            <a:xfrm>
              <a:off x="222831" y="809922"/>
              <a:ext cx="3528392" cy="72008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酯交换法（</a:t>
              </a:r>
              <a:r>
                <a:rPr lang="en-US" altLang="zh-CN" sz="2800" dirty="0">
                  <a:latin typeface="微软雅黑" panose="020B0503020204020204" pitchFamily="34" charset="-122"/>
                  <a:ea typeface="微软雅黑" panose="020B0503020204020204" pitchFamily="34" charset="-122"/>
                </a:rPr>
                <a:t>DMT</a:t>
              </a:r>
              <a:r>
                <a:rPr lang="zh-CN" altLang="en-US" sz="2800" dirty="0">
                  <a:latin typeface="微软雅黑" panose="020B0503020204020204" pitchFamily="34" charset="-122"/>
                  <a:ea typeface="微软雅黑" panose="020B0503020204020204" pitchFamily="34" charset="-122"/>
                </a:rPr>
                <a:t>法）</a:t>
              </a:r>
            </a:p>
          </p:txBody>
        </p:sp>
        <p:sp>
          <p:nvSpPr>
            <p:cNvPr id="10" name="圆角矩形 9"/>
            <p:cNvSpPr/>
            <p:nvPr/>
          </p:nvSpPr>
          <p:spPr>
            <a:xfrm>
              <a:off x="261199" y="2123274"/>
              <a:ext cx="3528392" cy="72008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直接酯化法（</a:t>
              </a:r>
              <a:r>
                <a:rPr lang="en-US" altLang="zh-CN" sz="2800" dirty="0">
                  <a:latin typeface="微软雅黑" panose="020B0503020204020204" pitchFamily="34" charset="-122"/>
                  <a:ea typeface="微软雅黑" panose="020B0503020204020204" pitchFamily="34" charset="-122"/>
                </a:rPr>
                <a:t>TPA</a:t>
              </a:r>
              <a:r>
                <a:rPr lang="zh-CN" altLang="en-US" sz="2800" dirty="0">
                  <a:latin typeface="微软雅黑" panose="020B0503020204020204" pitchFamily="34" charset="-122"/>
                  <a:ea typeface="微软雅黑" panose="020B0503020204020204" pitchFamily="34" charset="-122"/>
                </a:rPr>
                <a:t>法）</a:t>
              </a:r>
            </a:p>
          </p:txBody>
        </p:sp>
        <p:sp>
          <p:nvSpPr>
            <p:cNvPr id="11" name="圆角矩形 10"/>
            <p:cNvSpPr/>
            <p:nvPr/>
          </p:nvSpPr>
          <p:spPr>
            <a:xfrm>
              <a:off x="261199" y="3700606"/>
              <a:ext cx="3528392" cy="72008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环氧乙烷法（</a:t>
              </a:r>
              <a:r>
                <a:rPr lang="en-US" altLang="zh-CN" sz="2800" dirty="0">
                  <a:latin typeface="微软雅黑" panose="020B0503020204020204" pitchFamily="34" charset="-122"/>
                  <a:ea typeface="微软雅黑" panose="020B0503020204020204" pitchFamily="34" charset="-122"/>
                </a:rPr>
                <a:t>EO</a:t>
              </a:r>
              <a:r>
                <a:rPr lang="zh-CN" altLang="en-US" sz="2800" dirty="0">
                  <a:latin typeface="微软雅黑" panose="020B0503020204020204" pitchFamily="34" charset="-122"/>
                  <a:ea typeface="微软雅黑" panose="020B0503020204020204" pitchFamily="34" charset="-122"/>
                </a:rPr>
                <a:t>法）</a:t>
              </a:r>
            </a:p>
          </p:txBody>
        </p:sp>
        <p:sp>
          <p:nvSpPr>
            <p:cNvPr id="3" name="右大括号 2"/>
            <p:cNvSpPr/>
            <p:nvPr/>
          </p:nvSpPr>
          <p:spPr>
            <a:xfrm>
              <a:off x="3923928" y="1248987"/>
              <a:ext cx="432048" cy="2828085"/>
            </a:xfrm>
            <a:prstGeom prst="rightBrace">
              <a:avLst>
                <a:gd name="adj1" fmla="val 112864"/>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12" name="圆角矩形 11"/>
            <p:cNvSpPr/>
            <p:nvPr/>
          </p:nvSpPr>
          <p:spPr>
            <a:xfrm>
              <a:off x="4523296" y="2297728"/>
              <a:ext cx="1276691" cy="7200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BHET</a:t>
              </a:r>
              <a:endParaRPr lang="zh-CN" altLang="en-US" sz="2800" dirty="0">
                <a:latin typeface="微软雅黑" panose="020B0503020204020204" pitchFamily="34" charset="-122"/>
                <a:ea typeface="微软雅黑" panose="020B0503020204020204" pitchFamily="34" charset="-122"/>
              </a:endParaRPr>
            </a:p>
          </p:txBody>
        </p:sp>
        <p:sp>
          <p:nvSpPr>
            <p:cNvPr id="6" name="右箭头 5"/>
            <p:cNvSpPr/>
            <p:nvPr/>
          </p:nvSpPr>
          <p:spPr>
            <a:xfrm>
              <a:off x="5924957" y="2561341"/>
              <a:ext cx="1296144" cy="21602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16" name="圆角矩形 15"/>
            <p:cNvSpPr/>
            <p:nvPr/>
          </p:nvSpPr>
          <p:spPr>
            <a:xfrm>
              <a:off x="7395938" y="2297728"/>
              <a:ext cx="1276691" cy="70875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PET</a:t>
              </a:r>
              <a:endParaRPr lang="zh-CN" altLang="en-US" sz="2800" dirty="0">
                <a:latin typeface="微软雅黑" panose="020B0503020204020204" pitchFamily="34" charset="-122"/>
                <a:ea typeface="微软雅黑" panose="020B0503020204020204" pitchFamily="34" charset="-122"/>
              </a:endParaRPr>
            </a:p>
          </p:txBody>
        </p:sp>
        <p:sp>
          <p:nvSpPr>
            <p:cNvPr id="7" name="矩形 6"/>
            <p:cNvSpPr/>
            <p:nvPr/>
          </p:nvSpPr>
          <p:spPr>
            <a:xfrm>
              <a:off x="6084168" y="2050007"/>
              <a:ext cx="902811"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缩聚</a:t>
              </a:r>
            </a:p>
          </p:txBody>
        </p:sp>
      </p:grpSp>
      <p:sp>
        <p:nvSpPr>
          <p:cNvPr id="13" name="矩形 12"/>
          <p:cNvSpPr/>
          <p:nvPr/>
        </p:nvSpPr>
        <p:spPr>
          <a:xfrm>
            <a:off x="4491154" y="1616685"/>
            <a:ext cx="3416320"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对苯二甲酸双羟乙酯</a:t>
            </a:r>
          </a:p>
        </p:txBody>
      </p:sp>
    </p:spTree>
    <p:extLst>
      <p:ext uri="{BB962C8B-B14F-4D97-AF65-F5344CB8AC3E}">
        <p14:creationId xmlns:p14="http://schemas.microsoft.com/office/powerpoint/2010/main" val="232850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酯交换法</a:t>
            </a:r>
          </a:p>
        </p:txBody>
      </p:sp>
      <p:graphicFrame>
        <p:nvGraphicFramePr>
          <p:cNvPr id="4" name="对象 3"/>
          <p:cNvGraphicFramePr>
            <a:graphicFrameLocks noChangeAspect="1"/>
          </p:cNvGraphicFramePr>
          <p:nvPr>
            <p:extLst>
              <p:ext uri="{D42A27DB-BD31-4B8C-83A1-F6EECF244321}">
                <p14:modId xmlns:p14="http://schemas.microsoft.com/office/powerpoint/2010/main" val="3402328544"/>
              </p:ext>
            </p:extLst>
          </p:nvPr>
        </p:nvGraphicFramePr>
        <p:xfrm>
          <a:off x="1251954" y="1412776"/>
          <a:ext cx="6640091" cy="1725052"/>
        </p:xfrm>
        <a:graphic>
          <a:graphicData uri="http://schemas.openxmlformats.org/presentationml/2006/ole">
            <mc:AlternateContent xmlns:mc="http://schemas.openxmlformats.org/markup-compatibility/2006">
              <mc:Choice xmlns:v="urn:schemas-microsoft-com:vml" Requires="v">
                <p:oleObj spid="_x0000_s4327" name="CS ChemDraw Drawing" r:id="rId3" imgW="7375920" imgH="1915324" progId="ChemDraw.Document.6.0">
                  <p:embed/>
                </p:oleObj>
              </mc:Choice>
              <mc:Fallback>
                <p:oleObj name="CS ChemDraw Drawing" r:id="rId3" imgW="7375920" imgH="1915324" progId="ChemDraw.Document.6.0">
                  <p:embed/>
                  <p:pic>
                    <p:nvPicPr>
                      <p:cNvPr id="0" name=""/>
                      <p:cNvPicPr/>
                      <p:nvPr/>
                    </p:nvPicPr>
                    <p:blipFill>
                      <a:blip r:embed="rId4"/>
                      <a:stretch>
                        <a:fillRect/>
                      </a:stretch>
                    </p:blipFill>
                    <p:spPr>
                      <a:xfrm>
                        <a:off x="1251954" y="1412776"/>
                        <a:ext cx="6640091" cy="1725052"/>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9DBAFD06-5131-4398-B9A1-2FBBA5255E1F}"/>
              </a:ext>
            </a:extLst>
          </p:cNvPr>
          <p:cNvSpPr/>
          <p:nvPr/>
        </p:nvSpPr>
        <p:spPr>
          <a:xfrm>
            <a:off x="0" y="629278"/>
            <a:ext cx="8316054" cy="559769"/>
          </a:xfrm>
          <a:prstGeom prst="rect">
            <a:avLst/>
          </a:prstGeom>
        </p:spPr>
        <p:txBody>
          <a:bodyPr wrap="square">
            <a:spAutoFit/>
          </a:bodyPr>
          <a:lstStyle/>
          <a:p>
            <a:pPr>
              <a:lnSpc>
                <a:spcPct val="150000"/>
              </a:lnSpc>
              <a:spcBef>
                <a:spcPts val="600"/>
              </a:spcBef>
              <a:buClr>
                <a:srgbClr val="002060"/>
              </a:buClr>
            </a:pPr>
            <a:r>
              <a:rPr lang="zh-CN" altLang="en-US" sz="2400" dirty="0">
                <a:latin typeface="楷体" panose="02010609060101010101" pitchFamily="49" charset="-122"/>
                <a:ea typeface="楷体" panose="02010609060101010101" pitchFamily="49" charset="-122"/>
              </a:rPr>
              <a:t>最早（</a:t>
            </a:r>
            <a:r>
              <a:rPr lang="en-US" altLang="zh-CN" sz="2400" dirty="0">
                <a:latin typeface="楷体" panose="02010609060101010101" pitchFamily="49" charset="-122"/>
                <a:ea typeface="楷体" panose="02010609060101010101" pitchFamily="49" charset="-122"/>
              </a:rPr>
              <a:t>1953</a:t>
            </a:r>
            <a:r>
              <a:rPr lang="zh-CN" altLang="en-US" sz="2400" dirty="0">
                <a:latin typeface="楷体" panose="02010609060101010101" pitchFamily="49" charset="-122"/>
                <a:ea typeface="楷体" panose="02010609060101010101" pitchFamily="49" charset="-122"/>
              </a:rPr>
              <a:t>年）实现工业的聚酯路线。</a:t>
            </a:r>
            <a:endParaRPr lang="en-US" altLang="zh-CN" sz="2400"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DF845417-3392-45FA-9F2E-F452A47055F2}"/>
              </a:ext>
            </a:extLst>
          </p:cNvPr>
          <p:cNvSpPr/>
          <p:nvPr/>
        </p:nvSpPr>
        <p:spPr>
          <a:xfrm>
            <a:off x="1088602" y="3377641"/>
            <a:ext cx="6966794" cy="31700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spcBef>
                <a:spcPts val="600"/>
              </a:spcBef>
              <a:buClr>
                <a:srgbClr val="002060"/>
              </a:buClr>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苯二甲酸二甲酯</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：乙二醇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1∶2.5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（摩尔比）</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催化剂：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0.01~0.05%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的醋酸锌、醋酸锰和醋酸钴等</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溶解混合：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150~160 ℃</a:t>
            </a:r>
          </a:p>
          <a:p>
            <a:pPr>
              <a:lnSpc>
                <a:spcPct val="150000"/>
              </a:lnSpc>
              <a:spcBef>
                <a:spcPts val="600"/>
              </a:spcBef>
              <a:buClr>
                <a:srgbClr val="002060"/>
              </a:buCl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反应及脱除甲醇温度：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180~190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3~6 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spcBef>
                <a:spcPts val="600"/>
              </a:spcBef>
              <a:buClr>
                <a:srgbClr val="002060"/>
              </a:buCl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除乙二醇及残留甲醇：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260~280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3~6 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992121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0434"/>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酯交换法</a:t>
            </a:r>
          </a:p>
        </p:txBody>
      </p:sp>
      <p:sp>
        <p:nvSpPr>
          <p:cNvPr id="36" name="文本框 35"/>
          <p:cNvSpPr txBox="1"/>
          <p:nvPr/>
        </p:nvSpPr>
        <p:spPr>
          <a:xfrm>
            <a:off x="827584" y="668595"/>
            <a:ext cx="252028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150~160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过量保证酯交换反应完全</a:t>
            </a:r>
          </a:p>
        </p:txBody>
      </p:sp>
      <p:grpSp>
        <p:nvGrpSpPr>
          <p:cNvPr id="4" name="组合 3">
            <a:extLst>
              <a:ext uri="{FF2B5EF4-FFF2-40B4-BE49-F238E27FC236}">
                <a16:creationId xmlns:a16="http://schemas.microsoft.com/office/drawing/2014/main" id="{75E1E3BD-B11C-4331-A900-4306C9EBD821}"/>
              </a:ext>
            </a:extLst>
          </p:cNvPr>
          <p:cNvGrpSpPr/>
          <p:nvPr/>
        </p:nvGrpSpPr>
        <p:grpSpPr>
          <a:xfrm>
            <a:off x="4625080" y="2816427"/>
            <a:ext cx="4518920" cy="3858727"/>
            <a:chOff x="4579820" y="2330677"/>
            <a:chExt cx="4518920" cy="3858727"/>
          </a:xfrm>
        </p:grpSpPr>
        <p:sp>
          <p:nvSpPr>
            <p:cNvPr id="65" name="文本框 64"/>
            <p:cNvSpPr txBox="1"/>
            <p:nvPr/>
          </p:nvSpPr>
          <p:spPr>
            <a:xfrm>
              <a:off x="5724128" y="2330677"/>
              <a:ext cx="3374612"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180~190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甲醇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170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℃蒸出，氮气保护；甲醇馏出量为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85~95%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，可以认为反应完毕，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3~5h</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9" name="下箭头 58"/>
            <p:cNvSpPr/>
            <p:nvPr/>
          </p:nvSpPr>
          <p:spPr>
            <a:xfrm>
              <a:off x="6948264" y="4365104"/>
              <a:ext cx="289569" cy="50405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7" name="文本框 66"/>
            <p:cNvSpPr txBox="1"/>
            <p:nvPr/>
          </p:nvSpPr>
          <p:spPr>
            <a:xfrm>
              <a:off x="4579820" y="4989075"/>
              <a:ext cx="444885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升高温度，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3~6 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蒸出过量乙二醇及残留甲醇。当温度升高至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260~280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℃即为反应终点</a:t>
              </a:r>
            </a:p>
          </p:txBody>
        </p:sp>
      </p:grpSp>
      <p:pic>
        <p:nvPicPr>
          <p:cNvPr id="2" name="图片 1">
            <a:extLst>
              <a:ext uri="{FF2B5EF4-FFF2-40B4-BE49-F238E27FC236}">
                <a16:creationId xmlns:a16="http://schemas.microsoft.com/office/drawing/2014/main" id="{A262AA8D-3E1B-40E8-9B2B-5F2D93C62229}"/>
              </a:ext>
            </a:extLst>
          </p:cNvPr>
          <p:cNvPicPr>
            <a:picLocks noChangeAspect="1"/>
          </p:cNvPicPr>
          <p:nvPr/>
        </p:nvPicPr>
        <p:blipFill>
          <a:blip r:embed="rId2"/>
          <a:stretch>
            <a:fillRect/>
          </a:stretch>
        </p:blipFill>
        <p:spPr>
          <a:xfrm>
            <a:off x="539552" y="1268760"/>
            <a:ext cx="6264696" cy="4602634"/>
          </a:xfrm>
          <a:prstGeom prst="rect">
            <a:avLst/>
          </a:prstGeom>
        </p:spPr>
      </p:pic>
    </p:spTree>
    <p:extLst>
      <p:ext uri="{BB962C8B-B14F-4D97-AF65-F5344CB8AC3E}">
        <p14:creationId xmlns:p14="http://schemas.microsoft.com/office/powerpoint/2010/main" val="1847231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686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酯交换法</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缺点</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需要制备对苯二甲酸二甲酯，消耗甲醇</a:t>
            </a:r>
          </a:p>
          <a:p>
            <a:pPr>
              <a:lnSpc>
                <a:spcPct val="150000"/>
              </a:lnSpc>
              <a:spcBef>
                <a:spcPts val="600"/>
              </a:spcBef>
              <a:buClr>
                <a:srgbClr val="002060"/>
              </a:buCl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生产流程长</a:t>
            </a:r>
          </a:p>
          <a:p>
            <a:pPr>
              <a:lnSpc>
                <a:spcPct val="150000"/>
              </a:lnSpc>
              <a:spcBef>
                <a:spcPts val="600"/>
              </a:spcBef>
              <a:buClr>
                <a:srgbClr val="002060"/>
              </a:buCl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成本高</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这种方法工艺条件颇为成熟，</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DMT</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法合成</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PET</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也是目前最主要的生产方法，我国生产</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PET</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主要采用此法。</a:t>
            </a:r>
          </a:p>
        </p:txBody>
      </p:sp>
    </p:spTree>
    <p:extLst>
      <p:ext uri="{BB962C8B-B14F-4D97-AF65-F5344CB8AC3E}">
        <p14:creationId xmlns:p14="http://schemas.microsoft.com/office/powerpoint/2010/main" val="180325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直接酯化法（</a:t>
            </a:r>
            <a:r>
              <a:rPr lang="en-US" altLang="zh-CN" sz="2800">
                <a:latin typeface="微软雅黑" panose="020B0503020204020204" pitchFamily="34" charset="-122"/>
                <a:ea typeface="微软雅黑" panose="020B0503020204020204" pitchFamily="34" charset="-122"/>
              </a:rPr>
              <a:t>TPA</a:t>
            </a:r>
            <a:r>
              <a:rPr lang="zh-CN" altLang="en-US" sz="2800">
                <a:latin typeface="微软雅黑" panose="020B0503020204020204" pitchFamily="34" charset="-122"/>
                <a:ea typeface="微软雅黑" panose="020B0503020204020204" pitchFamily="34" charset="-122"/>
              </a:rPr>
              <a:t>法）</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539552" y="4941168"/>
            <a:ext cx="8064896" cy="136815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该路线对原料对苯二甲酸和乙二醇的纯度要求较高。</a:t>
            </a:r>
          </a:p>
        </p:txBody>
      </p:sp>
      <p:graphicFrame>
        <p:nvGraphicFramePr>
          <p:cNvPr id="2" name="对象 1"/>
          <p:cNvGraphicFramePr>
            <a:graphicFrameLocks noChangeAspect="1"/>
          </p:cNvGraphicFramePr>
          <p:nvPr>
            <p:extLst>
              <p:ext uri="{D42A27DB-BD31-4B8C-83A1-F6EECF244321}">
                <p14:modId xmlns:p14="http://schemas.microsoft.com/office/powerpoint/2010/main" val="2287697876"/>
              </p:ext>
            </p:extLst>
          </p:nvPr>
        </p:nvGraphicFramePr>
        <p:xfrm>
          <a:off x="1331640" y="2490787"/>
          <a:ext cx="7011987" cy="1876425"/>
        </p:xfrm>
        <a:graphic>
          <a:graphicData uri="http://schemas.openxmlformats.org/presentationml/2006/ole">
            <mc:AlternateContent xmlns:mc="http://schemas.openxmlformats.org/markup-compatibility/2006">
              <mc:Choice xmlns:v="urn:schemas-microsoft-com:vml" Requires="v">
                <p:oleObj spid="_x0000_s3308" name="CS ChemDraw Drawing" r:id="rId3" imgW="7011598" imgH="1877198" progId="ChemDraw.Document.6.0">
                  <p:embed/>
                </p:oleObj>
              </mc:Choice>
              <mc:Fallback>
                <p:oleObj name="CS ChemDraw Drawing" r:id="rId3" imgW="7011598" imgH="1877198" progId="ChemDraw.Document.6.0">
                  <p:embed/>
                  <p:pic>
                    <p:nvPicPr>
                      <p:cNvPr id="0" name=""/>
                      <p:cNvPicPr/>
                      <p:nvPr/>
                    </p:nvPicPr>
                    <p:blipFill>
                      <a:blip r:embed="rId4"/>
                      <a:stretch>
                        <a:fillRect/>
                      </a:stretch>
                    </p:blipFill>
                    <p:spPr>
                      <a:xfrm>
                        <a:off x="1331640" y="2490787"/>
                        <a:ext cx="7011987" cy="1876425"/>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CA34C961-AB4C-413B-B3AC-28A888EE9C0A}"/>
              </a:ext>
            </a:extLst>
          </p:cNvPr>
          <p:cNvSpPr/>
          <p:nvPr/>
        </p:nvSpPr>
        <p:spPr>
          <a:xfrm>
            <a:off x="146106" y="836712"/>
            <a:ext cx="8890390" cy="1200329"/>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对苯二甲酸</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TPA</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）与乙二醇（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EG</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）直接酯化生成对苯二甲酸二乙二醇酯（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BHET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08984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直接酯化法（</a:t>
            </a:r>
            <a:r>
              <a:rPr lang="en-US" altLang="zh-CN" sz="2800">
                <a:latin typeface="微软雅黑" panose="020B0503020204020204" pitchFamily="34" charset="-122"/>
                <a:ea typeface="微软雅黑" panose="020B0503020204020204" pitchFamily="34" charset="-122"/>
              </a:rPr>
              <a:t>TPA</a:t>
            </a:r>
            <a:r>
              <a:rPr lang="zh-CN" altLang="en-US" sz="2800">
                <a:latin typeface="微软雅黑" panose="020B0503020204020204" pitchFamily="34" charset="-122"/>
                <a:ea typeface="微软雅黑" panose="020B0503020204020204" pitchFamily="34" charset="-122"/>
              </a:rPr>
              <a:t>法）</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1124744"/>
            <a:ext cx="8064896" cy="460851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TPA</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为浆状物，高温易升华，反应速率慢且易产生醚化反应，酯化的关键问题在于：</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解决浆状物的混合问题</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提高反应速率，使其达到工业生产的要求</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抑制醚化反应</a:t>
            </a:r>
            <a:endPar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57049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直接酯化法（</a:t>
            </a:r>
            <a:r>
              <a:rPr lang="en-US" altLang="zh-CN" sz="2800">
                <a:latin typeface="微软雅黑" panose="020B0503020204020204" pitchFamily="34" charset="-122"/>
                <a:ea typeface="微软雅黑" panose="020B0503020204020204" pitchFamily="34" charset="-122"/>
              </a:rPr>
              <a:t>TPA</a:t>
            </a:r>
            <a:r>
              <a:rPr lang="zh-CN" altLang="en-US" sz="2800">
                <a:latin typeface="微软雅黑" panose="020B0503020204020204" pitchFamily="34" charset="-122"/>
                <a:ea typeface="微软雅黑" panose="020B0503020204020204" pitchFamily="34" charset="-122"/>
              </a:rPr>
              <a:t>法）</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1196752"/>
            <a:ext cx="8064896" cy="44644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spcBef>
                <a:spcPts val="600"/>
              </a:spcBef>
              <a:buClr>
                <a:srgbClr val="0000FF"/>
              </a:buClr>
            </a:pP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EG:TPA = 1.3~1.8:1</a:t>
            </a:r>
          </a:p>
          <a:p>
            <a:pPr>
              <a:lnSpc>
                <a:spcPct val="150000"/>
              </a:lnSpc>
              <a:spcBef>
                <a:spcPts val="600"/>
              </a:spcBef>
              <a:buClr>
                <a:srgbClr val="0000FF"/>
              </a:buCl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温度：</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220~250 </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00FF"/>
              </a:buCl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压力：</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3~4 kg/cm</a:t>
            </a:r>
            <a:r>
              <a:rPr lang="en-US" altLang="zh-CN" sz="3200" baseline="30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00FF"/>
              </a:buCl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催化剂：氧化铁、氢氧化钛</a:t>
            </a:r>
            <a:endPar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00FF"/>
              </a:buCl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温度</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&gt;275</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℃，可以不用催化剂</a:t>
            </a:r>
          </a:p>
        </p:txBody>
      </p:sp>
    </p:spTree>
    <p:extLst>
      <p:ext uri="{BB962C8B-B14F-4D97-AF65-F5344CB8AC3E}">
        <p14:creationId xmlns:p14="http://schemas.microsoft.com/office/powerpoint/2010/main" val="1869622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76672"/>
            <a:ext cx="8064896" cy="604867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优点</a:t>
            </a:r>
            <a:endPar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buClr>
                <a:srgbClr val="002060"/>
              </a:buCl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工艺简单，节省原料</a:t>
            </a:r>
          </a:p>
          <a:p>
            <a:pPr>
              <a:spcBef>
                <a:spcPts val="600"/>
              </a:spcBef>
              <a:buClr>
                <a:srgbClr val="002060"/>
              </a:buCl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设备生产能力大</a:t>
            </a:r>
          </a:p>
          <a:p>
            <a:pPr>
              <a:spcBef>
                <a:spcPts val="600"/>
              </a:spcBef>
              <a:buClr>
                <a:srgbClr val="002060"/>
              </a:buCl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投资与成本降低</a:t>
            </a:r>
            <a:endPar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spcBef>
                <a:spcPts val="1800"/>
              </a:spcBef>
              <a:spcAft>
                <a:spcPts val="1800"/>
              </a:spcAft>
              <a:buClr>
                <a:srgbClr val="002060"/>
              </a:buClr>
              <a:buFont typeface="Wingdings" panose="05000000000000000000" pitchFamily="2" charset="2"/>
              <a:buChar char="u"/>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缺点</a:t>
            </a:r>
            <a:endPar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spcBef>
                <a:spcPts val="600"/>
              </a:spcBef>
              <a:buClr>
                <a:srgbClr val="002060"/>
              </a:buCl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TPA</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在乙二醇中的溶解性能不好，不易熔融</a:t>
            </a:r>
          </a:p>
          <a:p>
            <a:pPr>
              <a:spcBef>
                <a:spcPts val="600"/>
              </a:spcBef>
              <a:buClr>
                <a:srgbClr val="002060"/>
              </a:buCl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能够升华，高温时又易氧化着色</a:t>
            </a:r>
          </a:p>
        </p:txBody>
      </p:sp>
    </p:spTree>
    <p:extLst>
      <p:ext uri="{BB962C8B-B14F-4D97-AF65-F5344CB8AC3E}">
        <p14:creationId xmlns:p14="http://schemas.microsoft.com/office/powerpoint/2010/main" val="2964917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环氧乙烷（</a:t>
            </a:r>
            <a:r>
              <a:rPr lang="en-US" altLang="zh-CN" sz="2800" dirty="0">
                <a:latin typeface="微软雅黑" panose="020B0503020204020204" pitchFamily="34" charset="-122"/>
                <a:ea typeface="微软雅黑" panose="020B0503020204020204" pitchFamily="34" charset="-122"/>
              </a:rPr>
              <a:t>EO</a:t>
            </a:r>
            <a:r>
              <a:rPr lang="zh-CN" altLang="en-US" sz="2800" dirty="0">
                <a:latin typeface="微软雅黑" panose="020B0503020204020204" pitchFamily="34" charset="-122"/>
                <a:ea typeface="微软雅黑" panose="020B0503020204020204" pitchFamily="34" charset="-122"/>
              </a:rPr>
              <a:t>法）</a:t>
            </a:r>
          </a:p>
        </p:txBody>
      </p:sp>
      <p:sp>
        <p:nvSpPr>
          <p:cNvPr id="9" name="对角圆角矩形 8"/>
          <p:cNvSpPr/>
          <p:nvPr/>
        </p:nvSpPr>
        <p:spPr>
          <a:xfrm>
            <a:off x="539552" y="3717032"/>
            <a:ext cx="8064896" cy="266429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是由环氧乙烷与</a:t>
            </a: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TPA</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直接加成的</a:t>
            </a: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BHET</a:t>
            </a:r>
          </a:p>
          <a:p>
            <a:pPr marL="457200" indent="-457200">
              <a:lnSpc>
                <a:spcPct val="150000"/>
              </a:lnSpc>
              <a:spcBef>
                <a:spcPts val="600"/>
              </a:spcBef>
              <a:buClr>
                <a:srgbClr val="002060"/>
              </a:buClr>
              <a:buFont typeface="Wingdings" panose="05000000000000000000" pitchFamily="2" charset="2"/>
              <a:buChar char="u"/>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无溶剂法是足够高的压力使</a:t>
            </a: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EO</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液化并与悬浮其中的对苯二甲酸反应。</a:t>
            </a:r>
            <a:endPar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50000"/>
              </a:lnSpc>
              <a:spcBef>
                <a:spcPts val="600"/>
              </a:spcBef>
              <a:buClr>
                <a:srgbClr val="002060"/>
              </a:buClr>
              <a:buFont typeface="Wingdings" panose="05000000000000000000" pitchFamily="2" charset="2"/>
              <a:buChar char="u"/>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反应速率高，不易控制，对设备要求高</a:t>
            </a:r>
          </a:p>
        </p:txBody>
      </p:sp>
      <p:graphicFrame>
        <p:nvGraphicFramePr>
          <p:cNvPr id="2" name="对象 1"/>
          <p:cNvGraphicFramePr>
            <a:graphicFrameLocks noChangeAspect="1"/>
          </p:cNvGraphicFramePr>
          <p:nvPr>
            <p:extLst>
              <p:ext uri="{D42A27DB-BD31-4B8C-83A1-F6EECF244321}">
                <p14:modId xmlns:p14="http://schemas.microsoft.com/office/powerpoint/2010/main" val="3285775634"/>
              </p:ext>
            </p:extLst>
          </p:nvPr>
        </p:nvGraphicFramePr>
        <p:xfrm>
          <a:off x="1471612" y="1522413"/>
          <a:ext cx="6200775" cy="1906587"/>
        </p:xfrm>
        <a:graphic>
          <a:graphicData uri="http://schemas.openxmlformats.org/presentationml/2006/ole">
            <mc:AlternateContent xmlns:mc="http://schemas.openxmlformats.org/markup-compatibility/2006">
              <mc:Choice xmlns:v="urn:schemas-microsoft-com:vml" Requires="v">
                <p:oleObj spid="_x0000_s5341" name="CS ChemDraw Drawing" r:id="rId3" imgW="6200674" imgH="1905972" progId="ChemDraw.Document.6.0">
                  <p:embed/>
                </p:oleObj>
              </mc:Choice>
              <mc:Fallback>
                <p:oleObj name="CS ChemDraw Drawing" r:id="rId3" imgW="6200674" imgH="1905972" progId="ChemDraw.Document.6.0">
                  <p:embed/>
                  <p:pic>
                    <p:nvPicPr>
                      <p:cNvPr id="0" name=""/>
                      <p:cNvPicPr/>
                      <p:nvPr/>
                    </p:nvPicPr>
                    <p:blipFill>
                      <a:blip r:embed="rId4"/>
                      <a:stretch>
                        <a:fillRect/>
                      </a:stretch>
                    </p:blipFill>
                    <p:spPr>
                      <a:xfrm>
                        <a:off x="1471612" y="1522413"/>
                        <a:ext cx="6200775" cy="1906587"/>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294E6413-7680-418F-95AE-6B94B4A84D09}"/>
              </a:ext>
            </a:extLst>
          </p:cNvPr>
          <p:cNvSpPr/>
          <p:nvPr/>
        </p:nvSpPr>
        <p:spPr>
          <a:xfrm>
            <a:off x="323528" y="836712"/>
            <a:ext cx="4801314" cy="461665"/>
          </a:xfrm>
          <a:prstGeom prst="rect">
            <a:avLst/>
          </a:prstGeom>
        </p:spPr>
        <p:txBody>
          <a:bodyPr wrap="none">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该路线是</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1973</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年开始工业化生产的</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332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332656"/>
            <a:ext cx="8064896" cy="619268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 </a:t>
            </a:r>
            <a:r>
              <a:rPr lang="zh-CN" altLang="en-US" sz="2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原料配比将明显影响产品分子量</a:t>
            </a:r>
            <a:endParaRPr lang="en-US" altLang="zh-CN" sz="2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spcBef>
                <a:spcPts val="600"/>
              </a:spcBef>
              <a:buClr>
                <a:srgbClr val="002060"/>
              </a:buClr>
            </a:pPr>
            <a:endParaRPr lang="en-US" altLang="zh-CN" sz="28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10" name="对角圆角矩形 7">
            <a:extLst>
              <a:ext uri="{FF2B5EF4-FFF2-40B4-BE49-F238E27FC236}">
                <a16:creationId xmlns:a16="http://schemas.microsoft.com/office/drawing/2014/main" id="{27A23FFD-AC3D-4A77-9C57-2BD695A9AA70}"/>
              </a:ext>
            </a:extLst>
          </p:cNvPr>
          <p:cNvSpPr/>
          <p:nvPr/>
        </p:nvSpPr>
        <p:spPr>
          <a:xfrm>
            <a:off x="0" y="0"/>
            <a:ext cx="133164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概述</a:t>
            </a:r>
          </a:p>
        </p:txBody>
      </p:sp>
      <p:pic>
        <p:nvPicPr>
          <p:cNvPr id="30" name="图片 29">
            <a:extLst>
              <a:ext uri="{FF2B5EF4-FFF2-40B4-BE49-F238E27FC236}">
                <a16:creationId xmlns:a16="http://schemas.microsoft.com/office/drawing/2014/main" id="{73942ADF-798C-48C8-9117-24C2ACB3053D}"/>
              </a:ext>
            </a:extLst>
          </p:cNvPr>
          <p:cNvPicPr>
            <a:picLocks noChangeAspect="1"/>
          </p:cNvPicPr>
          <p:nvPr/>
        </p:nvPicPr>
        <p:blipFill>
          <a:blip r:embed="rId2"/>
          <a:stretch>
            <a:fillRect/>
          </a:stretch>
        </p:blipFill>
        <p:spPr>
          <a:xfrm>
            <a:off x="1835696" y="4226828"/>
            <a:ext cx="1243692" cy="1249788"/>
          </a:xfrm>
          <a:prstGeom prst="rect">
            <a:avLst/>
          </a:prstGeom>
        </p:spPr>
      </p:pic>
      <p:pic>
        <p:nvPicPr>
          <p:cNvPr id="51" name="图片 50">
            <a:extLst>
              <a:ext uri="{FF2B5EF4-FFF2-40B4-BE49-F238E27FC236}">
                <a16:creationId xmlns:a16="http://schemas.microsoft.com/office/drawing/2014/main" id="{48140A27-9629-4C33-BB4D-B07C4744E962}"/>
              </a:ext>
            </a:extLst>
          </p:cNvPr>
          <p:cNvPicPr>
            <a:picLocks noChangeAspect="1"/>
          </p:cNvPicPr>
          <p:nvPr/>
        </p:nvPicPr>
        <p:blipFill>
          <a:blip r:embed="rId3"/>
          <a:stretch>
            <a:fillRect/>
          </a:stretch>
        </p:blipFill>
        <p:spPr>
          <a:xfrm>
            <a:off x="1835696" y="2308264"/>
            <a:ext cx="1237595" cy="1255885"/>
          </a:xfrm>
          <a:prstGeom prst="rect">
            <a:avLst/>
          </a:prstGeom>
        </p:spPr>
      </p:pic>
      <p:grpSp>
        <p:nvGrpSpPr>
          <p:cNvPr id="3074" name="组合 3073">
            <a:extLst>
              <a:ext uri="{FF2B5EF4-FFF2-40B4-BE49-F238E27FC236}">
                <a16:creationId xmlns:a16="http://schemas.microsoft.com/office/drawing/2014/main" id="{017FF5AB-B8A2-45F4-B60D-F0A99BDBDE8F}"/>
              </a:ext>
            </a:extLst>
          </p:cNvPr>
          <p:cNvGrpSpPr/>
          <p:nvPr/>
        </p:nvGrpSpPr>
        <p:grpSpPr>
          <a:xfrm>
            <a:off x="3547934" y="2740312"/>
            <a:ext cx="4422512" cy="432048"/>
            <a:chOff x="3203848" y="1988840"/>
            <a:chExt cx="4422512" cy="432048"/>
          </a:xfrm>
        </p:grpSpPr>
        <p:pic>
          <p:nvPicPr>
            <p:cNvPr id="3072" name="图片 3071">
              <a:extLst>
                <a:ext uri="{FF2B5EF4-FFF2-40B4-BE49-F238E27FC236}">
                  <a16:creationId xmlns:a16="http://schemas.microsoft.com/office/drawing/2014/main" id="{0D784BF4-3D79-4FAC-8E90-5FFA15833732}"/>
                </a:ext>
              </a:extLst>
            </p:cNvPr>
            <p:cNvPicPr>
              <a:picLocks noChangeAspect="1"/>
            </p:cNvPicPr>
            <p:nvPr/>
          </p:nvPicPr>
          <p:blipFill>
            <a:blip r:embed="rId4"/>
            <a:stretch>
              <a:fillRect/>
            </a:stretch>
          </p:blipFill>
          <p:spPr>
            <a:xfrm>
              <a:off x="4571999" y="2099382"/>
              <a:ext cx="3054361" cy="170703"/>
            </a:xfrm>
            <a:prstGeom prst="rect">
              <a:avLst/>
            </a:prstGeom>
          </p:spPr>
        </p:pic>
        <p:sp>
          <p:nvSpPr>
            <p:cNvPr id="3073" name="箭头: 右 3072">
              <a:extLst>
                <a:ext uri="{FF2B5EF4-FFF2-40B4-BE49-F238E27FC236}">
                  <a16:creationId xmlns:a16="http://schemas.microsoft.com/office/drawing/2014/main" id="{21C52464-BF86-41E8-9205-67BF6237BE57}"/>
                </a:ext>
              </a:extLst>
            </p:cNvPr>
            <p:cNvSpPr/>
            <p:nvPr/>
          </p:nvSpPr>
          <p:spPr>
            <a:xfrm>
              <a:off x="3203848" y="1988840"/>
              <a:ext cx="1008112" cy="43204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75" name="组合 3074">
            <a:extLst>
              <a:ext uri="{FF2B5EF4-FFF2-40B4-BE49-F238E27FC236}">
                <a16:creationId xmlns:a16="http://schemas.microsoft.com/office/drawing/2014/main" id="{AE8A5311-17E6-494E-8F79-DE64AA4CFA1C}"/>
              </a:ext>
            </a:extLst>
          </p:cNvPr>
          <p:cNvGrpSpPr/>
          <p:nvPr/>
        </p:nvGrpSpPr>
        <p:grpSpPr>
          <a:xfrm>
            <a:off x="3547934" y="4601765"/>
            <a:ext cx="3581190" cy="499915"/>
            <a:chOff x="3203848" y="3850293"/>
            <a:chExt cx="3581190" cy="499915"/>
          </a:xfrm>
        </p:grpSpPr>
        <p:pic>
          <p:nvPicPr>
            <p:cNvPr id="8" name="图片 7">
              <a:extLst>
                <a:ext uri="{FF2B5EF4-FFF2-40B4-BE49-F238E27FC236}">
                  <a16:creationId xmlns:a16="http://schemas.microsoft.com/office/drawing/2014/main" id="{3E0EACD2-4B30-494E-85BC-B3A4CC029C50}"/>
                </a:ext>
              </a:extLst>
            </p:cNvPr>
            <p:cNvPicPr>
              <a:picLocks noChangeAspect="1"/>
            </p:cNvPicPr>
            <p:nvPr/>
          </p:nvPicPr>
          <p:blipFill>
            <a:blip r:embed="rId5"/>
            <a:stretch>
              <a:fillRect/>
            </a:stretch>
          </p:blipFill>
          <p:spPr>
            <a:xfrm>
              <a:off x="5413319" y="3850293"/>
              <a:ext cx="1371719" cy="499915"/>
            </a:xfrm>
            <a:prstGeom prst="rect">
              <a:avLst/>
            </a:prstGeom>
          </p:spPr>
        </p:pic>
        <p:sp>
          <p:nvSpPr>
            <p:cNvPr id="134" name="箭头: 右 133">
              <a:extLst>
                <a:ext uri="{FF2B5EF4-FFF2-40B4-BE49-F238E27FC236}">
                  <a16:creationId xmlns:a16="http://schemas.microsoft.com/office/drawing/2014/main" id="{F04398D3-7130-458E-ACB1-7B7700980C31}"/>
                </a:ext>
              </a:extLst>
            </p:cNvPr>
            <p:cNvSpPr/>
            <p:nvPr/>
          </p:nvSpPr>
          <p:spPr>
            <a:xfrm>
              <a:off x="3203848" y="3884226"/>
              <a:ext cx="1008112" cy="43204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76" name="文本框 3075">
            <a:extLst>
              <a:ext uri="{FF2B5EF4-FFF2-40B4-BE49-F238E27FC236}">
                <a16:creationId xmlns:a16="http://schemas.microsoft.com/office/drawing/2014/main" id="{43DBE56B-73A3-4B08-B35B-B0D16083C4ED}"/>
              </a:ext>
            </a:extLst>
          </p:cNvPr>
          <p:cNvSpPr txBox="1"/>
          <p:nvPr/>
        </p:nvSpPr>
        <p:spPr>
          <a:xfrm>
            <a:off x="665820" y="1397722"/>
            <a:ext cx="343074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以双官能团单体为例</a:t>
            </a:r>
            <a:endParaRPr lang="en-US" altLang="zh-CN" sz="2800" b="1" dirty="0">
              <a:latin typeface="楷体" panose="02010609060101010101" pitchFamily="49" charset="-122"/>
              <a:ea typeface="楷体" panose="02010609060101010101" pitchFamily="49" charset="-122"/>
            </a:endParaRPr>
          </a:p>
        </p:txBody>
      </p:sp>
      <p:sp>
        <p:nvSpPr>
          <p:cNvPr id="3081" name="文本框 3080">
            <a:extLst>
              <a:ext uri="{FF2B5EF4-FFF2-40B4-BE49-F238E27FC236}">
                <a16:creationId xmlns:a16="http://schemas.microsoft.com/office/drawing/2014/main" id="{D9DE29BA-F173-4C4C-9F5E-03DC8B6EFE1E}"/>
              </a:ext>
            </a:extLst>
          </p:cNvPr>
          <p:cNvSpPr txBox="1"/>
          <p:nvPr/>
        </p:nvSpPr>
        <p:spPr>
          <a:xfrm>
            <a:off x="2034063" y="3710822"/>
            <a:ext cx="877163" cy="369332"/>
          </a:xfrm>
          <a:prstGeom prst="rect">
            <a:avLst/>
          </a:prstGeom>
          <a:noFill/>
        </p:spPr>
        <p:txBody>
          <a:bodyPr wrap="none" rtlCol="0">
            <a:spAutoFit/>
          </a:bodyPr>
          <a:lstStyle/>
          <a:p>
            <a:r>
              <a:rPr lang="zh-CN" altLang="en-US" dirty="0"/>
              <a:t>等摩尔</a:t>
            </a:r>
          </a:p>
        </p:txBody>
      </p:sp>
      <p:sp>
        <p:nvSpPr>
          <p:cNvPr id="140" name="文本框 139">
            <a:extLst>
              <a:ext uri="{FF2B5EF4-FFF2-40B4-BE49-F238E27FC236}">
                <a16:creationId xmlns:a16="http://schemas.microsoft.com/office/drawing/2014/main" id="{54256216-93A4-4026-BBF7-AADDFD8896D7}"/>
              </a:ext>
            </a:extLst>
          </p:cNvPr>
          <p:cNvSpPr txBox="1"/>
          <p:nvPr/>
        </p:nvSpPr>
        <p:spPr>
          <a:xfrm>
            <a:off x="2015911" y="5541319"/>
            <a:ext cx="1107996" cy="369332"/>
          </a:xfrm>
          <a:prstGeom prst="rect">
            <a:avLst/>
          </a:prstGeom>
          <a:noFill/>
        </p:spPr>
        <p:txBody>
          <a:bodyPr wrap="none" rtlCol="0">
            <a:spAutoFit/>
          </a:bodyPr>
          <a:lstStyle/>
          <a:p>
            <a:r>
              <a:rPr lang="zh-CN" altLang="en-US" dirty="0"/>
              <a:t>非等摩尔</a:t>
            </a:r>
          </a:p>
        </p:txBody>
      </p:sp>
    </p:spTree>
    <p:extLst>
      <p:ext uri="{BB962C8B-B14F-4D97-AF65-F5344CB8AC3E}">
        <p14:creationId xmlns:p14="http://schemas.microsoft.com/office/powerpoint/2010/main" val="11907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left)">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wipe(left)">
                                      <p:cBhvr>
                                        <p:cTn id="1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环氧乙烷（</a:t>
            </a:r>
            <a:r>
              <a:rPr lang="en-US" altLang="zh-CN" sz="2800">
                <a:latin typeface="微软雅黑" panose="020B0503020204020204" pitchFamily="34" charset="-122"/>
                <a:ea typeface="微软雅黑" panose="020B0503020204020204" pitchFamily="34" charset="-122"/>
              </a:rPr>
              <a:t>EO</a:t>
            </a:r>
            <a:r>
              <a:rPr lang="zh-CN" altLang="en-US" sz="2800">
                <a:latin typeface="微软雅黑" panose="020B0503020204020204" pitchFamily="34" charset="-122"/>
                <a:ea typeface="微软雅黑" panose="020B0503020204020204" pitchFamily="34" charset="-122"/>
              </a:rPr>
              <a:t>法）</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优点</a:t>
            </a:r>
            <a:endPar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☆该反应在饱和低分子脂肪胺或季胺盐存在下，进行极为顺利，该路线</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省去由</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EO</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制取乙二醇</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这一步，因而成本低；</a:t>
            </a:r>
          </a:p>
          <a:p>
            <a:pPr>
              <a:lnSpc>
                <a:spcPct val="150000"/>
              </a:lnSpc>
              <a:spcBef>
                <a:spcPts val="600"/>
              </a:spcBef>
              <a:buClr>
                <a:srgbClr val="002060"/>
              </a:buCl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设备利用率高</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，辅助设备少等优点。</a:t>
            </a:r>
            <a:endPar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☆产物低聚物少，容</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易精制</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☆如果采用高纯度的对苯二甲酸和环氧乙烷进行反应，其产物</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可不经过精制</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就可以直接用于缩聚成聚酯。</a:t>
            </a:r>
            <a:endPar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8285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微软雅黑" panose="020B0503020204020204" pitchFamily="34" charset="-122"/>
                <a:ea typeface="微软雅黑" panose="020B0503020204020204" pitchFamily="34" charset="-122"/>
              </a:rPr>
              <a:t>环氧乙烷（</a:t>
            </a:r>
            <a:r>
              <a:rPr lang="en-US" altLang="zh-CN" sz="2800">
                <a:latin typeface="微软雅黑" panose="020B0503020204020204" pitchFamily="34" charset="-122"/>
                <a:ea typeface="微软雅黑" panose="020B0503020204020204" pitchFamily="34" charset="-122"/>
              </a:rPr>
              <a:t>EO</a:t>
            </a:r>
            <a:r>
              <a:rPr lang="zh-CN" altLang="en-US" sz="2800">
                <a:latin typeface="微软雅黑" panose="020B0503020204020204" pitchFamily="34" charset="-122"/>
                <a:ea typeface="微软雅黑" panose="020B0503020204020204" pitchFamily="34" charset="-122"/>
              </a:rPr>
              <a:t>法）</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缺点</a:t>
            </a:r>
            <a:endPar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ts val="600"/>
              </a:spcBef>
              <a:buClr>
                <a:srgbClr val="002060"/>
              </a:buCl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因</a:t>
            </a: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EO</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易于开环生成聚醚，反应热大，</a:t>
            </a: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EO</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容易热分解；</a:t>
            </a:r>
          </a:p>
          <a:p>
            <a:pPr>
              <a:lnSpc>
                <a:spcPct val="150000"/>
              </a:lnSpc>
              <a:spcBef>
                <a:spcPts val="600"/>
              </a:spcBef>
              <a:buClr>
                <a:srgbClr val="002060"/>
              </a:buCl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EO</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在常温下为气体，对设备的气密性要求较高，运输及储存都比较困难</a:t>
            </a:r>
            <a:r>
              <a:rPr lang="zh-CN" altLang="en-US" sz="2400" dirty="0">
                <a:solidFill>
                  <a:schemeClr val="tx1"/>
                </a:solidFill>
                <a:latin typeface="楷体" panose="02010609060101010101" pitchFamily="49" charset="-122"/>
                <a:ea typeface="楷体" panose="02010609060101010101" pitchFamily="49" charset="-122"/>
              </a:rPr>
              <a:t>；</a:t>
            </a:r>
            <a:endParaRPr lang="en-US" altLang="zh-CN" sz="2400"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水法、有机溶剂法和无溶剂法都有各自的不足</a:t>
            </a:r>
            <a:endParaRPr lang="zh-CN" altLang="en-US" sz="24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63367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中间体缩聚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由</a:t>
            </a:r>
            <a:r>
              <a:rPr lang="en-US" altLang="zh-CN" sz="3200" dirty="0">
                <a:solidFill>
                  <a:schemeClr val="tx1"/>
                </a:solidFill>
                <a:latin typeface="楷体" panose="02010609060101010101" pitchFamily="49" charset="-122"/>
                <a:ea typeface="楷体" panose="02010609060101010101" pitchFamily="49" charset="-122"/>
              </a:rPr>
              <a:t>BHET</a:t>
            </a:r>
            <a:r>
              <a:rPr lang="zh-CN" altLang="en-US" sz="3200" dirty="0">
                <a:solidFill>
                  <a:schemeClr val="tx1"/>
                </a:solidFill>
                <a:latin typeface="楷体" panose="02010609060101010101" pitchFamily="49" charset="-122"/>
                <a:ea typeface="楷体" panose="02010609060101010101" pitchFamily="49" charset="-122"/>
              </a:rPr>
              <a:t>经缩聚反应合成</a:t>
            </a:r>
            <a:r>
              <a:rPr lang="en-US" altLang="zh-CN" sz="3200" dirty="0">
                <a:solidFill>
                  <a:schemeClr val="tx1"/>
                </a:solidFill>
                <a:latin typeface="楷体" panose="02010609060101010101" pitchFamily="49" charset="-122"/>
                <a:ea typeface="楷体" panose="02010609060101010101" pitchFamily="49" charset="-122"/>
              </a:rPr>
              <a:t>PET</a:t>
            </a:r>
            <a:r>
              <a:rPr lang="zh-CN" altLang="en-US" sz="3200" dirty="0">
                <a:solidFill>
                  <a:schemeClr val="tx1"/>
                </a:solidFill>
                <a:latin typeface="楷体" panose="02010609060101010101" pitchFamily="49" charset="-122"/>
                <a:ea typeface="楷体" panose="02010609060101010101" pitchFamily="49" charset="-122"/>
              </a:rPr>
              <a:t>时熔融缩聚法是目前广泛采用的方法。</a:t>
            </a:r>
          </a:p>
        </p:txBody>
      </p:sp>
      <p:graphicFrame>
        <p:nvGraphicFramePr>
          <p:cNvPr id="16" name="对象 15"/>
          <p:cNvGraphicFramePr>
            <a:graphicFrameLocks noChangeAspect="1"/>
          </p:cNvGraphicFramePr>
          <p:nvPr>
            <p:extLst>
              <p:ext uri="{D42A27DB-BD31-4B8C-83A1-F6EECF244321}">
                <p14:modId xmlns:p14="http://schemas.microsoft.com/office/powerpoint/2010/main" val="3520693705"/>
              </p:ext>
            </p:extLst>
          </p:nvPr>
        </p:nvGraphicFramePr>
        <p:xfrm>
          <a:off x="1115616" y="3284984"/>
          <a:ext cx="7442232" cy="2304256"/>
        </p:xfrm>
        <a:graphic>
          <a:graphicData uri="http://schemas.openxmlformats.org/presentationml/2006/ole">
            <mc:AlternateContent xmlns:mc="http://schemas.openxmlformats.org/markup-compatibility/2006">
              <mc:Choice xmlns:v="urn:schemas-microsoft-com:vml" Requires="v">
                <p:oleObj spid="_x0000_s6354" name="CS ChemDraw Drawing" r:id="rId3" imgW="9744378" imgH="2759506" progId="ChemDraw.Document.6.0">
                  <p:embed/>
                </p:oleObj>
              </mc:Choice>
              <mc:Fallback>
                <p:oleObj name="CS ChemDraw Drawing" r:id="rId3" imgW="9744378" imgH="2759506" progId="ChemDraw.Document.6.0">
                  <p:embed/>
                  <p:pic>
                    <p:nvPicPr>
                      <p:cNvPr id="0" name=""/>
                      <p:cNvPicPr/>
                      <p:nvPr/>
                    </p:nvPicPr>
                    <p:blipFill>
                      <a:blip r:embed="rId4"/>
                      <a:stretch>
                        <a:fillRect/>
                      </a:stretch>
                    </p:blipFill>
                    <p:spPr>
                      <a:xfrm>
                        <a:off x="1115616" y="3284984"/>
                        <a:ext cx="7442232" cy="2304256"/>
                      </a:xfrm>
                      <a:prstGeom prst="rect">
                        <a:avLst/>
                      </a:prstGeom>
                    </p:spPr>
                  </p:pic>
                </p:oleObj>
              </mc:Fallback>
            </mc:AlternateContent>
          </a:graphicData>
        </a:graphic>
      </p:graphicFrame>
    </p:spTree>
    <p:extLst>
      <p:ext uri="{BB962C8B-B14F-4D97-AF65-F5344CB8AC3E}">
        <p14:creationId xmlns:p14="http://schemas.microsoft.com/office/powerpoint/2010/main" val="798470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22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中间体缩聚</a:t>
            </a:r>
          </a:p>
        </p:txBody>
      </p:sp>
      <p:sp>
        <p:nvSpPr>
          <p:cNvPr id="9" name="对角圆角矩形 8"/>
          <p:cNvSpPr/>
          <p:nvPr/>
        </p:nvSpPr>
        <p:spPr>
          <a:xfrm>
            <a:off x="683568" y="620688"/>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由</a:t>
            </a:r>
            <a:r>
              <a:rPr lang="en-US" altLang="zh-CN" sz="2800" dirty="0">
                <a:solidFill>
                  <a:schemeClr val="tx1"/>
                </a:solidFill>
                <a:latin typeface="楷体" panose="02010609060101010101" pitchFamily="49" charset="-122"/>
                <a:ea typeface="楷体" panose="02010609060101010101" pitchFamily="49" charset="-122"/>
              </a:rPr>
              <a:t>BHET</a:t>
            </a:r>
            <a:r>
              <a:rPr lang="zh-CN" altLang="en-US" sz="2800" dirty="0">
                <a:solidFill>
                  <a:schemeClr val="tx1"/>
                </a:solidFill>
                <a:latin typeface="楷体" panose="02010609060101010101" pitchFamily="49" charset="-122"/>
                <a:ea typeface="楷体" panose="02010609060101010101" pitchFamily="49" charset="-122"/>
              </a:rPr>
              <a:t>经缩聚反应合成</a:t>
            </a:r>
            <a:r>
              <a:rPr lang="en-US" altLang="zh-CN" sz="2800" dirty="0">
                <a:solidFill>
                  <a:schemeClr val="tx1"/>
                </a:solidFill>
                <a:latin typeface="楷体" panose="02010609060101010101" pitchFamily="49" charset="-122"/>
                <a:ea typeface="楷体" panose="02010609060101010101" pitchFamily="49" charset="-122"/>
              </a:rPr>
              <a:t>PET</a:t>
            </a:r>
            <a:r>
              <a:rPr lang="zh-CN" altLang="en-US" sz="2800" dirty="0">
                <a:solidFill>
                  <a:schemeClr val="tx1"/>
                </a:solidFill>
                <a:latin typeface="楷体" panose="02010609060101010101" pitchFamily="49" charset="-122"/>
                <a:ea typeface="楷体" panose="02010609060101010101" pitchFamily="49" charset="-122"/>
              </a:rPr>
              <a:t>时熔融缩聚法是目前广泛采用的方法。</a:t>
            </a:r>
          </a:p>
          <a:p>
            <a:pPr marL="457200" indent="-457200">
              <a:spcBef>
                <a:spcPts val="600"/>
              </a:spcBef>
              <a:buClr>
                <a:srgbClr val="002060"/>
              </a:buClr>
              <a:buFont typeface="Wingdings" panose="05000000000000000000" pitchFamily="2" charset="2"/>
              <a:buChar char="u"/>
            </a:pPr>
            <a:r>
              <a:rPr lang="en-US" altLang="zh-CN" sz="2800" dirty="0">
                <a:solidFill>
                  <a:schemeClr val="tx1"/>
                </a:solidFill>
                <a:latin typeface="楷体" panose="02010609060101010101" pitchFamily="49" charset="-122"/>
                <a:ea typeface="楷体" panose="02010609060101010101" pitchFamily="49" charset="-122"/>
              </a:rPr>
              <a:t>BHET</a:t>
            </a:r>
            <a:r>
              <a:rPr lang="zh-CN" altLang="en-US" sz="2800" dirty="0">
                <a:solidFill>
                  <a:schemeClr val="tx1"/>
                </a:solidFill>
                <a:latin typeface="楷体" panose="02010609060101010101" pitchFamily="49" charset="-122"/>
                <a:ea typeface="楷体" panose="02010609060101010101" pitchFamily="49" charset="-122"/>
              </a:rPr>
              <a:t>熔融缩聚反应的平衡常数较小</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1115616" y="2388344"/>
            <a:ext cx="6620723" cy="523220"/>
          </a:xfrm>
          <a:prstGeom prst="rect">
            <a:avLst/>
          </a:prstGeom>
        </p:spPr>
        <p:txBody>
          <a:bodyPr wrap="none">
            <a:spAutoFit/>
          </a:bodyPr>
          <a:lstStyle/>
          <a:p>
            <a:r>
              <a:rPr lang="zh-CN" altLang="en-US" sz="2800" dirty="0"/>
              <a:t>BHET缩聚反应                   可逆平衡反应</a:t>
            </a:r>
          </a:p>
        </p:txBody>
      </p:sp>
      <p:sp>
        <p:nvSpPr>
          <p:cNvPr id="4" name="右箭头 3"/>
          <p:cNvSpPr/>
          <p:nvPr/>
        </p:nvSpPr>
        <p:spPr>
          <a:xfrm>
            <a:off x="3705898" y="2532360"/>
            <a:ext cx="1656184" cy="21602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 name="下箭头 4"/>
          <p:cNvSpPr/>
          <p:nvPr/>
        </p:nvSpPr>
        <p:spPr>
          <a:xfrm>
            <a:off x="6466742" y="2912317"/>
            <a:ext cx="216024" cy="268868"/>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6" name="矩形 5"/>
          <p:cNvSpPr/>
          <p:nvPr/>
        </p:nvSpPr>
        <p:spPr>
          <a:xfrm>
            <a:off x="5329302" y="3246487"/>
            <a:ext cx="2577950" cy="523220"/>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zh-CN" altLang="en-US" sz="2800" dirty="0"/>
              <a:t>平衡常数K较小</a:t>
            </a:r>
          </a:p>
        </p:txBody>
      </p:sp>
      <p:sp>
        <p:nvSpPr>
          <p:cNvPr id="13" name="下箭头 12"/>
          <p:cNvSpPr/>
          <p:nvPr/>
        </p:nvSpPr>
        <p:spPr>
          <a:xfrm>
            <a:off x="6510265" y="3849188"/>
            <a:ext cx="216024" cy="268868"/>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 name="矩形 6"/>
          <p:cNvSpPr/>
          <p:nvPr/>
        </p:nvSpPr>
        <p:spPr>
          <a:xfrm>
            <a:off x="5186718" y="4133398"/>
            <a:ext cx="2952328" cy="181588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zh-CN" altLang="en-US" sz="2800" dirty="0"/>
              <a:t>为了获得高分子量PET，必须将体系中的EG尽量排除。</a:t>
            </a:r>
          </a:p>
        </p:txBody>
      </p:sp>
      <p:sp>
        <p:nvSpPr>
          <p:cNvPr id="10" name="左箭头 9"/>
          <p:cNvSpPr/>
          <p:nvPr/>
        </p:nvSpPr>
        <p:spPr>
          <a:xfrm>
            <a:off x="4716016" y="4653136"/>
            <a:ext cx="468052" cy="288032"/>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1" name="右大括号 10"/>
          <p:cNvSpPr/>
          <p:nvPr/>
        </p:nvSpPr>
        <p:spPr>
          <a:xfrm>
            <a:off x="4362151" y="3692367"/>
            <a:ext cx="347690" cy="2297649"/>
          </a:xfrm>
          <a:prstGeom prst="rightBrace">
            <a:avLst>
              <a:gd name="adj1" fmla="val 130678"/>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12" name="流程图: 可选过程 11"/>
          <p:cNvSpPr/>
          <p:nvPr/>
        </p:nvSpPr>
        <p:spPr>
          <a:xfrm>
            <a:off x="2455615" y="3532994"/>
            <a:ext cx="1867550" cy="57606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高真空</a:t>
            </a:r>
          </a:p>
        </p:txBody>
      </p:sp>
      <p:sp>
        <p:nvSpPr>
          <p:cNvPr id="19" name="流程图: 可选过程 18"/>
          <p:cNvSpPr/>
          <p:nvPr/>
        </p:nvSpPr>
        <p:spPr>
          <a:xfrm>
            <a:off x="2448430" y="4249982"/>
            <a:ext cx="1867550" cy="57606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a:latin typeface="楷体" panose="02010609060101010101" pitchFamily="49" charset="-122"/>
                <a:ea typeface="楷体" panose="02010609060101010101" pitchFamily="49" charset="-122"/>
              </a:rPr>
              <a:t>激烈搅拌</a:t>
            </a:r>
          </a:p>
        </p:txBody>
      </p:sp>
      <p:sp>
        <p:nvSpPr>
          <p:cNvPr id="20" name="流程图: 可选过程 19"/>
          <p:cNvSpPr/>
          <p:nvPr/>
        </p:nvSpPr>
        <p:spPr>
          <a:xfrm>
            <a:off x="2448430" y="4955615"/>
            <a:ext cx="1867550" cy="57606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a:latin typeface="楷体" panose="02010609060101010101" pitchFamily="49" charset="-122"/>
                <a:ea typeface="楷体" panose="02010609060101010101" pitchFamily="49" charset="-122"/>
              </a:rPr>
              <a:t>分段聚合</a:t>
            </a:r>
          </a:p>
        </p:txBody>
      </p:sp>
      <p:sp>
        <p:nvSpPr>
          <p:cNvPr id="21" name="流程图: 可选过程 20"/>
          <p:cNvSpPr/>
          <p:nvPr/>
        </p:nvSpPr>
        <p:spPr>
          <a:xfrm>
            <a:off x="2466725" y="5661248"/>
            <a:ext cx="1867550" cy="57606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a:latin typeface="楷体" panose="02010609060101010101" pitchFamily="49" charset="-122"/>
                <a:ea typeface="楷体" panose="02010609060101010101" pitchFamily="49" charset="-122"/>
              </a:rPr>
              <a:t>升高温度</a:t>
            </a:r>
          </a:p>
        </p:txBody>
      </p:sp>
      <p:sp>
        <p:nvSpPr>
          <p:cNvPr id="14" name="矩形 13"/>
          <p:cNvSpPr/>
          <p:nvPr/>
        </p:nvSpPr>
        <p:spPr>
          <a:xfrm>
            <a:off x="831427" y="3265820"/>
            <a:ext cx="1580333" cy="3046988"/>
          </a:xfrm>
          <a:prstGeom prst="rect">
            <a:avLst/>
          </a:prstGeom>
        </p:spPr>
        <p:txBody>
          <a:bodyPr wrap="square">
            <a:spAutoFit/>
          </a:bodyPr>
          <a:lstStyle/>
          <a:p>
            <a:r>
              <a:rPr lang="zh-CN" altLang="en-US" sz="2400" dirty="0"/>
              <a:t>在工业生产中必须采用大型的抽真空设备使缩聚反应在高真空条件下进行。</a:t>
            </a:r>
          </a:p>
        </p:txBody>
      </p:sp>
    </p:spTree>
    <p:extLst>
      <p:ext uri="{BB962C8B-B14F-4D97-AF65-F5344CB8AC3E}">
        <p14:creationId xmlns:p14="http://schemas.microsoft.com/office/powerpoint/2010/main" val="3974375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中间体缩聚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 熔融缩聚反应的黏度、熔点变化大，温度较高，</a:t>
            </a:r>
            <a:r>
              <a:rPr lang="en-US" altLang="zh-CN" sz="2800" dirty="0">
                <a:solidFill>
                  <a:schemeClr val="tx1"/>
                </a:solidFill>
                <a:latin typeface="楷体" panose="02010609060101010101" pitchFamily="49" charset="-122"/>
                <a:ea typeface="楷体" panose="02010609060101010101" pitchFamily="49" charset="-122"/>
              </a:rPr>
              <a:t>260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280℃</a:t>
            </a:r>
            <a:r>
              <a:rPr lang="zh-CN" altLang="en-US" sz="2800" dirty="0">
                <a:solidFill>
                  <a:schemeClr val="tx1"/>
                </a:solidFill>
                <a:latin typeface="楷体" panose="02010609060101010101" pitchFamily="49" charset="-122"/>
                <a:ea typeface="楷体" panose="02010609060101010101" pitchFamily="49" charset="-122"/>
              </a:rPr>
              <a:t>之间（</a:t>
            </a:r>
            <a:r>
              <a:rPr lang="en-US" altLang="zh-CN" sz="2800" dirty="0">
                <a:solidFill>
                  <a:schemeClr val="tx1"/>
                </a:solidFill>
                <a:latin typeface="楷体" panose="02010609060101010101" pitchFamily="49" charset="-122"/>
                <a:ea typeface="楷体" panose="02010609060101010101" pitchFamily="49" charset="-122"/>
              </a:rPr>
              <a:t>&gt;290 PET</a:t>
            </a:r>
            <a:r>
              <a:rPr lang="zh-CN" altLang="en-US" sz="2800" dirty="0">
                <a:solidFill>
                  <a:schemeClr val="tx1"/>
                </a:solidFill>
                <a:latin typeface="楷体" panose="02010609060101010101" pitchFamily="49" charset="-122"/>
                <a:ea typeface="楷体" panose="02010609060101010101" pitchFamily="49" charset="-122"/>
              </a:rPr>
              <a:t>易分解）</a:t>
            </a:r>
          </a:p>
        </p:txBody>
      </p:sp>
      <p:sp>
        <p:nvSpPr>
          <p:cNvPr id="2" name="矩形 1"/>
          <p:cNvSpPr/>
          <p:nvPr/>
        </p:nvSpPr>
        <p:spPr>
          <a:xfrm>
            <a:off x="1402448" y="2348880"/>
            <a:ext cx="6627135" cy="523220"/>
          </a:xfrm>
          <a:prstGeom prst="rect">
            <a:avLst/>
          </a:prstGeom>
        </p:spPr>
        <p:txBody>
          <a:bodyPr wrap="none">
            <a:spAutoFit/>
          </a:bodyPr>
          <a:lstStyle/>
          <a:p>
            <a:r>
              <a:rPr lang="zh-CN" altLang="en-US" sz="2800" dirty="0"/>
              <a:t>PET的聚合度、熔点及熔体粘度间的关系</a:t>
            </a:r>
          </a:p>
        </p:txBody>
      </p:sp>
      <p:graphicFrame>
        <p:nvGraphicFramePr>
          <p:cNvPr id="4" name="表格 3"/>
          <p:cNvGraphicFramePr>
            <a:graphicFrameLocks noGrp="1"/>
          </p:cNvGraphicFramePr>
          <p:nvPr>
            <p:extLst>
              <p:ext uri="{D42A27DB-BD31-4B8C-83A1-F6EECF244321}">
                <p14:modId xmlns:p14="http://schemas.microsoft.com/office/powerpoint/2010/main" val="3174001897"/>
              </p:ext>
            </p:extLst>
          </p:nvPr>
        </p:nvGraphicFramePr>
        <p:xfrm>
          <a:off x="827584" y="2952998"/>
          <a:ext cx="7776864" cy="1737360"/>
        </p:xfrm>
        <a:graphic>
          <a:graphicData uri="http://schemas.openxmlformats.org/drawingml/2006/table">
            <a:tbl>
              <a:tblPr firstRow="1" bandRow="1">
                <a:tableStyleId>{93296810-A885-4BE3-A3E7-6D5BEEA58F35}</a:tableStyleId>
              </a:tblPr>
              <a:tblGrid>
                <a:gridCol w="172819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944216">
                  <a:extLst>
                    <a:ext uri="{9D8B030D-6E8A-4147-A177-3AD203B41FA5}">
                      <a16:colId xmlns:a16="http://schemas.microsoft.com/office/drawing/2014/main" val="20003"/>
                    </a:ext>
                  </a:extLst>
                </a:gridCol>
              </a:tblGrid>
              <a:tr h="370840">
                <a:tc>
                  <a:txBody>
                    <a:bodyPr/>
                    <a:lstStyle/>
                    <a:p>
                      <a:r>
                        <a:rPr lang="zh-CN" altLang="en-US" sz="2400" dirty="0"/>
                        <a:t>聚合度</a:t>
                      </a:r>
                    </a:p>
                  </a:txBody>
                  <a:tcPr/>
                </a:tc>
                <a:tc>
                  <a:txBody>
                    <a:bodyPr/>
                    <a:lstStyle/>
                    <a:p>
                      <a:r>
                        <a:rPr lang="en-US" altLang="zh-CN" sz="2400" dirty="0"/>
                        <a:t>5</a:t>
                      </a:r>
                      <a:endParaRPr lang="zh-CN" altLang="en-US" sz="2400" dirty="0"/>
                    </a:p>
                  </a:txBody>
                  <a:tcPr/>
                </a:tc>
                <a:tc>
                  <a:txBody>
                    <a:bodyPr/>
                    <a:lstStyle/>
                    <a:p>
                      <a:r>
                        <a:rPr lang="en-US" altLang="zh-CN" sz="2400" dirty="0"/>
                        <a:t>20</a:t>
                      </a:r>
                      <a:endParaRPr lang="zh-CN" altLang="en-US" sz="2400" dirty="0"/>
                    </a:p>
                  </a:txBody>
                  <a:tcPr/>
                </a:tc>
                <a:tc>
                  <a:txBody>
                    <a:bodyPr/>
                    <a:lstStyle/>
                    <a:p>
                      <a:r>
                        <a:rPr lang="en-US" altLang="zh-CN" sz="2400" dirty="0"/>
                        <a:t>110</a:t>
                      </a:r>
                      <a:endParaRPr lang="zh-CN" altLang="en-US" sz="2400" dirty="0"/>
                    </a:p>
                  </a:txBody>
                  <a:tcPr/>
                </a:tc>
                <a:extLst>
                  <a:ext uri="{0D108BD9-81ED-4DB2-BD59-A6C34878D82A}">
                    <a16:rowId xmlns:a16="http://schemas.microsoft.com/office/drawing/2014/main" val="10000"/>
                  </a:ext>
                </a:extLst>
              </a:tr>
              <a:tr h="370840">
                <a:tc>
                  <a:txBody>
                    <a:bodyPr/>
                    <a:lstStyle/>
                    <a:p>
                      <a:r>
                        <a:rPr lang="zh-CN" altLang="en-US" sz="2400" dirty="0"/>
                        <a:t>熔点，℃</a:t>
                      </a:r>
                    </a:p>
                  </a:txBody>
                  <a:tcPr/>
                </a:tc>
                <a:tc>
                  <a:txBody>
                    <a:bodyPr/>
                    <a:lstStyle/>
                    <a:p>
                      <a:r>
                        <a:rPr lang="en-US" altLang="zh-CN" sz="2400" dirty="0"/>
                        <a:t>225</a:t>
                      </a:r>
                      <a:r>
                        <a:rPr lang="zh-CN" altLang="en-US" sz="2400" dirty="0"/>
                        <a:t>～</a:t>
                      </a:r>
                      <a:r>
                        <a:rPr lang="en-US" altLang="zh-CN" sz="2400" dirty="0"/>
                        <a:t>235</a:t>
                      </a:r>
                      <a:endParaRPr lang="zh-CN" altLang="en-US" sz="2400" dirty="0"/>
                    </a:p>
                  </a:txBody>
                  <a:tcPr/>
                </a:tc>
                <a:tc>
                  <a:txBody>
                    <a:bodyPr/>
                    <a:lstStyle/>
                    <a:p>
                      <a:r>
                        <a:rPr lang="en-US" altLang="zh-CN" sz="2400" dirty="0"/>
                        <a:t>260</a:t>
                      </a:r>
                      <a:endParaRPr lang="zh-CN" altLang="en-US" sz="2400" dirty="0"/>
                    </a:p>
                  </a:txBody>
                  <a:tcPr/>
                </a:tc>
                <a:tc>
                  <a:txBody>
                    <a:bodyPr/>
                    <a:lstStyle/>
                    <a:p>
                      <a:r>
                        <a:rPr lang="en-US" altLang="zh-CN" sz="2400" dirty="0"/>
                        <a:t>265</a:t>
                      </a:r>
                      <a:endParaRPr lang="zh-CN" altLang="en-US" sz="2400" dirty="0"/>
                    </a:p>
                  </a:txBody>
                  <a:tcPr/>
                </a:tc>
                <a:extLst>
                  <a:ext uri="{0D108BD9-81ED-4DB2-BD59-A6C34878D82A}">
                    <a16:rowId xmlns:a16="http://schemas.microsoft.com/office/drawing/2014/main" val="10001"/>
                  </a:ext>
                </a:extLst>
              </a:tr>
              <a:tr h="370840">
                <a:tc>
                  <a:txBody>
                    <a:bodyPr/>
                    <a:lstStyle/>
                    <a:p>
                      <a:r>
                        <a:rPr lang="zh-CN" altLang="en-US" sz="2400" dirty="0"/>
                        <a:t>熔体粘度，</a:t>
                      </a:r>
                      <a:r>
                        <a:rPr lang="en-US" altLang="zh-CN" sz="2400" dirty="0" err="1"/>
                        <a:t>Pa•s</a:t>
                      </a:r>
                      <a:endParaRPr lang="zh-CN" altLang="en-US" sz="2400" dirty="0"/>
                    </a:p>
                  </a:txBody>
                  <a:tcPr/>
                </a:tc>
                <a:tc>
                  <a:txBody>
                    <a:bodyPr/>
                    <a:lstStyle/>
                    <a:p>
                      <a:r>
                        <a:rPr lang="en-US" altLang="zh-CN" sz="2400" dirty="0"/>
                        <a:t>0.05</a:t>
                      </a:r>
                      <a:r>
                        <a:rPr lang="zh-CN" altLang="en-US" sz="2400" dirty="0"/>
                        <a:t>（</a:t>
                      </a:r>
                      <a:r>
                        <a:rPr lang="en-US" altLang="zh-CN" sz="2400" dirty="0"/>
                        <a:t>240℃</a:t>
                      </a:r>
                      <a:r>
                        <a:rPr lang="zh-CN" altLang="en-US" sz="2400" dirty="0"/>
                        <a:t>）</a:t>
                      </a:r>
                    </a:p>
                  </a:txBody>
                  <a:tcPr/>
                </a:tc>
                <a:tc>
                  <a:txBody>
                    <a:bodyPr/>
                    <a:lstStyle/>
                    <a:p>
                      <a:r>
                        <a:rPr lang="en-US" altLang="zh-CN" sz="2400" dirty="0"/>
                        <a:t>1.0</a:t>
                      </a:r>
                      <a:r>
                        <a:rPr lang="zh-CN" altLang="en-US" sz="2400" dirty="0"/>
                        <a:t>（</a:t>
                      </a:r>
                      <a:r>
                        <a:rPr lang="en-US" altLang="zh-CN" sz="2400" dirty="0"/>
                        <a:t>265℃</a:t>
                      </a:r>
                      <a:r>
                        <a:rPr lang="zh-CN" altLang="en-US" sz="2400" dirty="0"/>
                        <a:t>）</a:t>
                      </a:r>
                    </a:p>
                  </a:txBody>
                  <a:tcPr/>
                </a:tc>
                <a:tc>
                  <a:txBody>
                    <a:bodyPr/>
                    <a:lstStyle/>
                    <a:p>
                      <a:r>
                        <a:rPr lang="en-US" altLang="zh-CN" sz="2400" dirty="0"/>
                        <a:t>300</a:t>
                      </a:r>
                      <a:r>
                        <a:rPr lang="zh-CN" altLang="en-US" sz="2400" dirty="0"/>
                        <a:t>（</a:t>
                      </a:r>
                      <a:r>
                        <a:rPr lang="en-US" altLang="zh-CN" sz="2400" dirty="0"/>
                        <a:t>280 ℃</a:t>
                      </a:r>
                      <a:r>
                        <a:rPr lang="zh-CN" altLang="en-US" sz="2400" dirty="0"/>
                        <a:t>）</a:t>
                      </a:r>
                    </a:p>
                  </a:txBody>
                  <a:tcPr/>
                </a:tc>
                <a:extLst>
                  <a:ext uri="{0D108BD9-81ED-4DB2-BD59-A6C34878D82A}">
                    <a16:rowId xmlns:a16="http://schemas.microsoft.com/office/drawing/2014/main" val="10002"/>
                  </a:ext>
                </a:extLst>
              </a:tr>
            </a:tbl>
          </a:graphicData>
        </a:graphic>
      </p:graphicFrame>
      <p:sp>
        <p:nvSpPr>
          <p:cNvPr id="5" name="圆角矩形标注 4"/>
          <p:cNvSpPr/>
          <p:nvPr/>
        </p:nvSpPr>
        <p:spPr>
          <a:xfrm>
            <a:off x="827584" y="5229200"/>
            <a:ext cx="5616624" cy="1080120"/>
          </a:xfrm>
          <a:prstGeom prst="wedgeRoundRectCallout">
            <a:avLst>
              <a:gd name="adj1" fmla="val 57311"/>
              <a:gd name="adj2" fmla="val -14126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t>在反应中为了使</a:t>
            </a:r>
            <a:r>
              <a:rPr lang="en-US" altLang="zh-CN" sz="2800" dirty="0"/>
              <a:t>EG</a:t>
            </a:r>
            <a:r>
              <a:rPr lang="zh-CN" altLang="en-US" sz="2800" dirty="0"/>
              <a:t>尽量扩散逸出，反应后期的温度必须在</a:t>
            </a:r>
            <a:r>
              <a:rPr lang="en-US" altLang="zh-CN" sz="2800" dirty="0"/>
              <a:t>265℃</a:t>
            </a:r>
            <a:r>
              <a:rPr lang="zh-CN" altLang="en-US" sz="2800" dirty="0"/>
              <a:t>以上。</a:t>
            </a:r>
          </a:p>
        </p:txBody>
      </p:sp>
    </p:spTree>
    <p:extLst>
      <p:ext uri="{BB962C8B-B14F-4D97-AF65-F5344CB8AC3E}">
        <p14:creationId xmlns:p14="http://schemas.microsoft.com/office/powerpoint/2010/main" val="208150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992"/>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微软雅黑" panose="020B0503020204020204" pitchFamily="34" charset="-122"/>
                <a:ea typeface="微软雅黑" panose="020B0503020204020204" pitchFamily="34" charset="-122"/>
              </a:rPr>
              <a:t>4.</a:t>
            </a:r>
            <a:r>
              <a:rPr lang="zh-CN" altLang="en-US" sz="2800">
                <a:latin typeface="微软雅黑" panose="020B0503020204020204" pitchFamily="34" charset="-122"/>
                <a:ea typeface="微软雅黑" panose="020B0503020204020204" pitchFamily="34" charset="-122"/>
              </a:rPr>
              <a:t>中间体缩聚</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缩聚需要添加各种添加剂</a:t>
            </a:r>
          </a:p>
        </p:txBody>
      </p:sp>
      <p:pic>
        <p:nvPicPr>
          <p:cNvPr id="2" name="图片 1"/>
          <p:cNvPicPr>
            <a:picLocks noChangeAspect="1"/>
          </p:cNvPicPr>
          <p:nvPr/>
        </p:nvPicPr>
        <p:blipFill>
          <a:blip r:embed="rId2"/>
          <a:stretch>
            <a:fillRect/>
          </a:stretch>
        </p:blipFill>
        <p:spPr>
          <a:xfrm>
            <a:off x="1259632" y="1700808"/>
            <a:ext cx="7167501" cy="4536504"/>
          </a:xfrm>
          <a:prstGeom prst="rect">
            <a:avLst/>
          </a:prstGeom>
        </p:spPr>
      </p:pic>
    </p:spTree>
    <p:extLst>
      <p:ext uri="{BB962C8B-B14F-4D97-AF65-F5344CB8AC3E}">
        <p14:creationId xmlns:p14="http://schemas.microsoft.com/office/powerpoint/2010/main" val="554626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2479" y="-3351"/>
            <a:ext cx="41585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熔融缩聚生产工艺</a:t>
            </a:r>
          </a:p>
        </p:txBody>
      </p:sp>
      <p:sp>
        <p:nvSpPr>
          <p:cNvPr id="3" name="矩形 2"/>
          <p:cNvSpPr/>
          <p:nvPr/>
        </p:nvSpPr>
        <p:spPr>
          <a:xfrm>
            <a:off x="615449" y="1441521"/>
            <a:ext cx="3233578" cy="523220"/>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r>
              <a:rPr lang="zh-CN" altLang="en-US" sz="2800" dirty="0"/>
              <a:t>PET聚合的操作方式</a:t>
            </a:r>
          </a:p>
        </p:txBody>
      </p:sp>
      <p:sp>
        <p:nvSpPr>
          <p:cNvPr id="4" name="左大括号 3"/>
          <p:cNvSpPr/>
          <p:nvPr/>
        </p:nvSpPr>
        <p:spPr>
          <a:xfrm>
            <a:off x="3891851" y="1057382"/>
            <a:ext cx="504056" cy="1291498"/>
          </a:xfrm>
          <a:prstGeom prst="leftBrace">
            <a:avLst>
              <a:gd name="adj1" fmla="val 65287"/>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5" name="矩形 4"/>
          <p:cNvSpPr/>
          <p:nvPr/>
        </p:nvSpPr>
        <p:spPr>
          <a:xfrm>
            <a:off x="4438731" y="822849"/>
            <a:ext cx="1261884"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zh-CN" altLang="en-US" sz="2800" dirty="0"/>
              <a:t>间歇法</a:t>
            </a:r>
          </a:p>
        </p:txBody>
      </p:sp>
      <p:sp>
        <p:nvSpPr>
          <p:cNvPr id="12" name="矩形 11"/>
          <p:cNvSpPr/>
          <p:nvPr/>
        </p:nvSpPr>
        <p:spPr>
          <a:xfrm>
            <a:off x="4438731" y="2087270"/>
            <a:ext cx="1261884" cy="52322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r>
              <a:rPr lang="zh-CN" altLang="en-US" sz="2800"/>
              <a:t>连续法</a:t>
            </a:r>
            <a:endParaRPr lang="zh-CN" altLang="en-US" sz="2800" dirty="0"/>
          </a:p>
        </p:txBody>
      </p:sp>
      <p:sp>
        <p:nvSpPr>
          <p:cNvPr id="6" name="矩形 5"/>
          <p:cNvSpPr/>
          <p:nvPr/>
        </p:nvSpPr>
        <p:spPr>
          <a:xfrm>
            <a:off x="615448" y="3025474"/>
            <a:ext cx="8061007" cy="3046988"/>
          </a:xfrm>
          <a:prstGeom prst="rect">
            <a:avLst/>
          </a:prstGeom>
        </p:spPr>
        <p:txBody>
          <a:bodyPr wrap="square">
            <a:spAutoFit/>
          </a:bodyPr>
          <a:lstStyle/>
          <a:p>
            <a:r>
              <a:rPr lang="zh-CN" altLang="en-US" sz="3200" dirty="0">
                <a:latin typeface="华文楷体" panose="02010600040101010101" pitchFamily="2" charset="-122"/>
                <a:ea typeface="华文楷体" panose="02010600040101010101" pitchFamily="2" charset="-122"/>
              </a:rPr>
              <a:t> 从操作方式上看，聚对苯二甲酸乙二醇酯的两种主要生产路线都有间歇操作和连续操作之分。</a:t>
            </a:r>
          </a:p>
          <a:p>
            <a:r>
              <a:rPr lang="zh-CN" altLang="en-US" sz="3200" dirty="0">
                <a:latin typeface="华文楷体" panose="02010600040101010101" pitchFamily="2" charset="-122"/>
                <a:ea typeface="华文楷体" panose="02010600040101010101" pitchFamily="2" charset="-122"/>
              </a:rPr>
              <a:t>       相比较而言，直接酯化法聚酯连续法比间歇法的成本低20%；酯交换法聚酯连续比间歇的成本低10%。</a:t>
            </a:r>
          </a:p>
        </p:txBody>
      </p:sp>
    </p:spTree>
    <p:extLst>
      <p:ext uri="{BB962C8B-B14F-4D97-AF65-F5344CB8AC3E}">
        <p14:creationId xmlns:p14="http://schemas.microsoft.com/office/powerpoint/2010/main" val="1617999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缩聚方式</a:t>
            </a:r>
            <a:r>
              <a:rPr lang="en-US" altLang="zh-CN" sz="2800" dirty="0">
                <a:latin typeface="微软雅黑" panose="020B0503020204020204" pitchFamily="34" charset="-122"/>
                <a:ea typeface="微软雅黑" panose="020B0503020204020204" pitchFamily="34" charset="-122"/>
              </a:rPr>
              <a:t>—</a:t>
            </a:r>
            <a:r>
              <a:rPr lang="zh-CN" altLang="en-US" sz="2800" dirty="0">
                <a:solidFill>
                  <a:schemeClr val="tx1"/>
                </a:solidFill>
                <a:latin typeface="楷体" panose="02010609060101010101" pitchFamily="49" charset="-122"/>
                <a:ea typeface="楷体" panose="02010609060101010101" pitchFamily="49" charset="-122"/>
              </a:rPr>
              <a:t>连续缩聚</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第一段除去酯化或酯交换反应产生的乙二醇</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第二段低聚合度物料缩聚</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0000FF"/>
                </a:solidFill>
                <a:latin typeface="楷体" panose="02010609060101010101" pitchFamily="49" charset="-122"/>
                <a:ea typeface="楷体" panose="02010609060101010101" pitchFamily="49" charset="-122"/>
              </a:rPr>
              <a:t>设备可以用釜式、塔式、卧式，物料黏度小，要求物料充分接触，加入均匀，不堵塞，称之为预缩聚</a:t>
            </a:r>
            <a:endParaRPr lang="en-US" altLang="zh-CN" sz="2800" dirty="0">
              <a:solidFill>
                <a:srgbClr val="0000FF"/>
              </a:solidFill>
              <a:latin typeface="楷体" panose="02010609060101010101" pitchFamily="49" charset="-122"/>
              <a:ea typeface="楷体" panose="02010609060101010101" pitchFamily="49" charset="-122"/>
            </a:endParaRPr>
          </a:p>
          <a:p>
            <a:pPr>
              <a:spcBef>
                <a:spcPts val="600"/>
              </a:spcBef>
              <a:buClr>
                <a:srgbClr val="002060"/>
              </a:buClr>
            </a:pP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第三段在高真空下进行缩聚</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0000FF"/>
                </a:solidFill>
                <a:latin typeface="楷体" panose="02010609060101010101" pitchFamily="49" charset="-122"/>
                <a:ea typeface="楷体" panose="02010609060101010101" pitchFamily="49" charset="-122"/>
              </a:rPr>
              <a:t>物料黏度大，设备结构复杂，要求增大物料蒸发表面，将熔体形成薄膜，有利于小分子排除；防止物料滞留、局部过热降解</a:t>
            </a:r>
          </a:p>
        </p:txBody>
      </p:sp>
    </p:spTree>
    <p:extLst>
      <p:ext uri="{BB962C8B-B14F-4D97-AF65-F5344CB8AC3E}">
        <p14:creationId xmlns:p14="http://schemas.microsoft.com/office/powerpoint/2010/main" val="368870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752" y="692696"/>
            <a:ext cx="8672496" cy="4680520"/>
          </a:xfrm>
          <a:prstGeom prst="rect">
            <a:avLst/>
          </a:prstGeom>
        </p:spPr>
      </p:pic>
      <p:cxnSp>
        <p:nvCxnSpPr>
          <p:cNvPr id="4" name="直接箭头连接符 3">
            <a:extLst>
              <a:ext uri="{FF2B5EF4-FFF2-40B4-BE49-F238E27FC236}">
                <a16:creationId xmlns:a16="http://schemas.microsoft.com/office/drawing/2014/main" id="{4D038B40-F409-46B7-ACDA-0371C30C4D3D}"/>
              </a:ext>
            </a:extLst>
          </p:cNvPr>
          <p:cNvCxnSpPr>
            <a:cxnSpLocks/>
          </p:cNvCxnSpPr>
          <p:nvPr/>
        </p:nvCxnSpPr>
        <p:spPr>
          <a:xfrm>
            <a:off x="4572000" y="3522698"/>
            <a:ext cx="0" cy="20162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E8DA264-AECB-4177-ABE0-553198F0E9E1}"/>
              </a:ext>
            </a:extLst>
          </p:cNvPr>
          <p:cNvCxnSpPr/>
          <p:nvPr/>
        </p:nvCxnSpPr>
        <p:spPr>
          <a:xfrm>
            <a:off x="6516216" y="3522698"/>
            <a:ext cx="0" cy="8640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6798DA2-8319-4598-B1BF-6D64F17CF07C}"/>
              </a:ext>
            </a:extLst>
          </p:cNvPr>
          <p:cNvSpPr txBox="1"/>
          <p:nvPr/>
        </p:nvSpPr>
        <p:spPr>
          <a:xfrm>
            <a:off x="2051720" y="5538922"/>
            <a:ext cx="3108543"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8-50 mbar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的真空度；</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聚合度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25-35</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转化率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&gt;99%</a:t>
            </a:r>
          </a:p>
        </p:txBody>
      </p:sp>
      <p:sp>
        <p:nvSpPr>
          <p:cNvPr id="14" name="文本框 13">
            <a:extLst>
              <a:ext uri="{FF2B5EF4-FFF2-40B4-BE49-F238E27FC236}">
                <a16:creationId xmlns:a16="http://schemas.microsoft.com/office/drawing/2014/main" id="{F298BF94-8B3B-42F1-9C57-AF2ABB87DD19}"/>
              </a:ext>
            </a:extLst>
          </p:cNvPr>
          <p:cNvSpPr txBox="1"/>
          <p:nvPr/>
        </p:nvSpPr>
        <p:spPr>
          <a:xfrm>
            <a:off x="5436096" y="4406447"/>
            <a:ext cx="3304110"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0.7-1.0 mbar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的真空度；</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聚合度</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&gt;100</a:t>
            </a:r>
          </a:p>
        </p:txBody>
      </p:sp>
      <p:sp>
        <p:nvSpPr>
          <p:cNvPr id="9" name="文本框 8">
            <a:extLst>
              <a:ext uri="{FF2B5EF4-FFF2-40B4-BE49-F238E27FC236}">
                <a16:creationId xmlns:a16="http://schemas.microsoft.com/office/drawing/2014/main" id="{039DFE12-C45A-46F7-A328-36917F4F9EFD}"/>
              </a:ext>
            </a:extLst>
          </p:cNvPr>
          <p:cNvSpPr txBox="1"/>
          <p:nvPr/>
        </p:nvSpPr>
        <p:spPr>
          <a:xfrm>
            <a:off x="5412330" y="5504558"/>
            <a:ext cx="3495918" cy="1200329"/>
          </a:xfrm>
          <a:prstGeom prst="rect">
            <a:avLst/>
          </a:prstGeom>
          <a:noFill/>
        </p:spPr>
        <p:txBody>
          <a:bodyPr wrap="square" rtlCol="0">
            <a:spAutoFit/>
          </a:bodyPr>
          <a:lstStyle/>
          <a:p>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mbar = 0.0001MPa = 0.075mmhg = 0.001</a:t>
            </a:r>
            <a:r>
              <a:rPr lang="zh-CN" alt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个大气压</a:t>
            </a:r>
          </a:p>
        </p:txBody>
      </p:sp>
      <p:sp>
        <p:nvSpPr>
          <p:cNvPr id="16" name="对角圆角矩形 7">
            <a:extLst>
              <a:ext uri="{FF2B5EF4-FFF2-40B4-BE49-F238E27FC236}">
                <a16:creationId xmlns:a16="http://schemas.microsoft.com/office/drawing/2014/main" id="{130BCF0E-39A0-460D-AA33-34B691A7264C}"/>
              </a:ext>
            </a:extLst>
          </p:cNvPr>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酯交换法</a:t>
            </a:r>
            <a:endParaRPr lang="en-US" altLang="zh-CN" sz="2800" dirty="0">
              <a:solidFill>
                <a:schemeClr val="tx1"/>
              </a:solidFill>
              <a:latin typeface="楷体" panose="02010609060101010101" pitchFamily="49" charset="-122"/>
              <a:ea typeface="楷体" panose="02010609060101010101" pitchFamily="49" charset="-122"/>
            </a:endParaRPr>
          </a:p>
        </p:txBody>
      </p:sp>
      <p:grpSp>
        <p:nvGrpSpPr>
          <p:cNvPr id="29" name="组合 28">
            <a:extLst>
              <a:ext uri="{FF2B5EF4-FFF2-40B4-BE49-F238E27FC236}">
                <a16:creationId xmlns:a16="http://schemas.microsoft.com/office/drawing/2014/main" id="{F225900B-A2DF-4EB6-9CA7-6A88660A3A3B}"/>
              </a:ext>
            </a:extLst>
          </p:cNvPr>
          <p:cNvGrpSpPr/>
          <p:nvPr/>
        </p:nvGrpSpPr>
        <p:grpSpPr>
          <a:xfrm>
            <a:off x="611560" y="2276872"/>
            <a:ext cx="7488832" cy="1368152"/>
            <a:chOff x="611560" y="2276872"/>
            <a:chExt cx="7488832" cy="1368152"/>
          </a:xfrm>
        </p:grpSpPr>
        <p:cxnSp>
          <p:nvCxnSpPr>
            <p:cNvPr id="18" name="直接连接符 17">
              <a:extLst>
                <a:ext uri="{FF2B5EF4-FFF2-40B4-BE49-F238E27FC236}">
                  <a16:creationId xmlns:a16="http://schemas.microsoft.com/office/drawing/2014/main" id="{6CA8B9DB-F9F5-40BB-8010-3C0474213719}"/>
                </a:ext>
              </a:extLst>
            </p:cNvPr>
            <p:cNvCxnSpPr>
              <a:cxnSpLocks/>
            </p:cNvCxnSpPr>
            <p:nvPr/>
          </p:nvCxnSpPr>
          <p:spPr>
            <a:xfrm>
              <a:off x="611560" y="2276872"/>
              <a:ext cx="792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8F26EA2-10FD-475D-90AF-51672741B3F5}"/>
                </a:ext>
              </a:extLst>
            </p:cNvPr>
            <p:cNvCxnSpPr/>
            <p:nvPr/>
          </p:nvCxnSpPr>
          <p:spPr>
            <a:xfrm>
              <a:off x="1403648" y="2276872"/>
              <a:ext cx="0" cy="9361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0DB3503-21B7-4064-8525-1014C6DAA25A}"/>
                </a:ext>
              </a:extLst>
            </p:cNvPr>
            <p:cNvCxnSpPr/>
            <p:nvPr/>
          </p:nvCxnSpPr>
          <p:spPr>
            <a:xfrm>
              <a:off x="1403648" y="3212976"/>
              <a:ext cx="26642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F22164A-7AB0-4BCB-82DC-B1776E4653E5}"/>
                </a:ext>
              </a:extLst>
            </p:cNvPr>
            <p:cNvCxnSpPr>
              <a:cxnSpLocks/>
            </p:cNvCxnSpPr>
            <p:nvPr/>
          </p:nvCxnSpPr>
          <p:spPr>
            <a:xfrm>
              <a:off x="4948818" y="3370277"/>
              <a:ext cx="0" cy="2747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5B2B89D-66EC-4551-9DB0-5CC20221818B}"/>
                </a:ext>
              </a:extLst>
            </p:cNvPr>
            <p:cNvCxnSpPr/>
            <p:nvPr/>
          </p:nvCxnSpPr>
          <p:spPr>
            <a:xfrm>
              <a:off x="4948818" y="3645024"/>
              <a:ext cx="31515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093" name="组合 3092">
            <a:extLst>
              <a:ext uri="{FF2B5EF4-FFF2-40B4-BE49-F238E27FC236}">
                <a16:creationId xmlns:a16="http://schemas.microsoft.com/office/drawing/2014/main" id="{D097CE5D-AE74-4363-A5EE-F34FA304657E}"/>
              </a:ext>
            </a:extLst>
          </p:cNvPr>
          <p:cNvGrpSpPr/>
          <p:nvPr/>
        </p:nvGrpSpPr>
        <p:grpSpPr>
          <a:xfrm>
            <a:off x="2123728" y="2214619"/>
            <a:ext cx="5328592" cy="1646429"/>
            <a:chOff x="2123728" y="2214619"/>
            <a:chExt cx="5328592" cy="1646429"/>
          </a:xfrm>
        </p:grpSpPr>
        <p:cxnSp>
          <p:nvCxnSpPr>
            <p:cNvPr id="31" name="直接连接符 30">
              <a:extLst>
                <a:ext uri="{FF2B5EF4-FFF2-40B4-BE49-F238E27FC236}">
                  <a16:creationId xmlns:a16="http://schemas.microsoft.com/office/drawing/2014/main" id="{2124ED39-A8DD-42D1-9E21-DA39F0578576}"/>
                </a:ext>
              </a:extLst>
            </p:cNvPr>
            <p:cNvCxnSpPr/>
            <p:nvPr/>
          </p:nvCxnSpPr>
          <p:spPr>
            <a:xfrm>
              <a:off x="2123728" y="2420888"/>
              <a:ext cx="0" cy="36004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73" name="直接连接符 3072">
              <a:extLst>
                <a:ext uri="{FF2B5EF4-FFF2-40B4-BE49-F238E27FC236}">
                  <a16:creationId xmlns:a16="http://schemas.microsoft.com/office/drawing/2014/main" id="{54BDFF5A-A24D-463C-B90A-20F18E00D701}"/>
                </a:ext>
              </a:extLst>
            </p:cNvPr>
            <p:cNvCxnSpPr/>
            <p:nvPr/>
          </p:nvCxnSpPr>
          <p:spPr>
            <a:xfrm>
              <a:off x="2123728" y="2780928"/>
              <a:ext cx="57606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75" name="直接连接符 3074">
              <a:extLst>
                <a:ext uri="{FF2B5EF4-FFF2-40B4-BE49-F238E27FC236}">
                  <a16:creationId xmlns:a16="http://schemas.microsoft.com/office/drawing/2014/main" id="{0B34CF2D-1CBA-4E9C-A1B6-FD80560E43B5}"/>
                </a:ext>
              </a:extLst>
            </p:cNvPr>
            <p:cNvCxnSpPr/>
            <p:nvPr/>
          </p:nvCxnSpPr>
          <p:spPr>
            <a:xfrm>
              <a:off x="2699792" y="2780928"/>
              <a:ext cx="0" cy="108012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81" name="直接连接符 3080">
              <a:extLst>
                <a:ext uri="{FF2B5EF4-FFF2-40B4-BE49-F238E27FC236}">
                  <a16:creationId xmlns:a16="http://schemas.microsoft.com/office/drawing/2014/main" id="{98384882-AEDB-4964-AE4C-AD3815E24FD6}"/>
                </a:ext>
              </a:extLst>
            </p:cNvPr>
            <p:cNvCxnSpPr/>
            <p:nvPr/>
          </p:nvCxnSpPr>
          <p:spPr>
            <a:xfrm>
              <a:off x="5622057" y="2214619"/>
              <a:ext cx="0" cy="28803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83" name="直接连接符 3082">
              <a:extLst>
                <a:ext uri="{FF2B5EF4-FFF2-40B4-BE49-F238E27FC236}">
                  <a16:creationId xmlns:a16="http://schemas.microsoft.com/office/drawing/2014/main" id="{C4B74978-324E-412B-A802-C7E643880770}"/>
                </a:ext>
              </a:extLst>
            </p:cNvPr>
            <p:cNvCxnSpPr>
              <a:cxnSpLocks/>
            </p:cNvCxnSpPr>
            <p:nvPr/>
          </p:nvCxnSpPr>
          <p:spPr>
            <a:xfrm flipH="1">
              <a:off x="2699792" y="2502651"/>
              <a:ext cx="292226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87" name="直接连接符 3086">
              <a:extLst>
                <a:ext uri="{FF2B5EF4-FFF2-40B4-BE49-F238E27FC236}">
                  <a16:creationId xmlns:a16="http://schemas.microsoft.com/office/drawing/2014/main" id="{A532F6BA-94CE-4815-85BD-BEB783F2AC86}"/>
                </a:ext>
              </a:extLst>
            </p:cNvPr>
            <p:cNvCxnSpPr/>
            <p:nvPr/>
          </p:nvCxnSpPr>
          <p:spPr>
            <a:xfrm>
              <a:off x="2699792" y="2502651"/>
              <a:ext cx="0" cy="27827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89" name="直接连接符 3088">
              <a:extLst>
                <a:ext uri="{FF2B5EF4-FFF2-40B4-BE49-F238E27FC236}">
                  <a16:creationId xmlns:a16="http://schemas.microsoft.com/office/drawing/2014/main" id="{1BFD40D7-0E07-4ED1-AF83-CF56B61ADCD3}"/>
                </a:ext>
              </a:extLst>
            </p:cNvPr>
            <p:cNvCxnSpPr/>
            <p:nvPr/>
          </p:nvCxnSpPr>
          <p:spPr>
            <a:xfrm>
              <a:off x="7452320" y="2276872"/>
              <a:ext cx="0" cy="43204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91" name="直接连接符 3090">
              <a:extLst>
                <a:ext uri="{FF2B5EF4-FFF2-40B4-BE49-F238E27FC236}">
                  <a16:creationId xmlns:a16="http://schemas.microsoft.com/office/drawing/2014/main" id="{90A1C9D2-C6B0-4304-B613-DA2C2F6FBFD7}"/>
                </a:ext>
              </a:extLst>
            </p:cNvPr>
            <p:cNvCxnSpPr/>
            <p:nvPr/>
          </p:nvCxnSpPr>
          <p:spPr>
            <a:xfrm flipH="1">
              <a:off x="2699792" y="2704024"/>
              <a:ext cx="475252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963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93"/>
                                        </p:tgtEl>
                                        <p:attrNameLst>
                                          <p:attrName>style.visibility</p:attrName>
                                        </p:attrNameLst>
                                      </p:cBhvr>
                                      <p:to>
                                        <p:strVal val="visible"/>
                                      </p:to>
                                    </p:set>
                                    <p:animEffect transition="in" filter="fade">
                                      <p:cBhvr>
                                        <p:cTn id="17" dur="500"/>
                                        <p:tgtEl>
                                          <p:spTgt spid="30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093"/>
                                        </p:tgtEl>
                                      </p:cBhvr>
                                    </p:animEffect>
                                    <p:set>
                                      <p:cBhvr>
                                        <p:cTn id="22" dur="1" fill="hold">
                                          <p:stCondLst>
                                            <p:cond delay="499"/>
                                          </p:stCondLst>
                                        </p:cTn>
                                        <p:tgtEl>
                                          <p:spTgt spid="30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2A0B24A-B331-4304-BAE7-4EC92F81311F}"/>
              </a:ext>
            </a:extLst>
          </p:cNvPr>
          <p:cNvPicPr>
            <a:picLocks noChangeAspect="1"/>
          </p:cNvPicPr>
          <p:nvPr/>
        </p:nvPicPr>
        <p:blipFill>
          <a:blip r:embed="rId2"/>
          <a:stretch>
            <a:fillRect/>
          </a:stretch>
        </p:blipFill>
        <p:spPr>
          <a:xfrm>
            <a:off x="2746" y="5033304"/>
            <a:ext cx="9144000" cy="1687936"/>
          </a:xfrm>
          <a:prstGeom prst="rect">
            <a:avLst/>
          </a:prstGeom>
        </p:spPr>
      </p:pic>
      <p:pic>
        <p:nvPicPr>
          <p:cNvPr id="8" name="图片 7">
            <a:extLst>
              <a:ext uri="{FF2B5EF4-FFF2-40B4-BE49-F238E27FC236}">
                <a16:creationId xmlns:a16="http://schemas.microsoft.com/office/drawing/2014/main" id="{5C0FA1DE-C798-4E12-8B13-88C79FF7DC9A}"/>
              </a:ext>
            </a:extLst>
          </p:cNvPr>
          <p:cNvPicPr>
            <a:picLocks noChangeAspect="1"/>
          </p:cNvPicPr>
          <p:nvPr/>
        </p:nvPicPr>
        <p:blipFill>
          <a:blip r:embed="rId3"/>
          <a:stretch>
            <a:fillRect/>
          </a:stretch>
        </p:blipFill>
        <p:spPr>
          <a:xfrm>
            <a:off x="899592" y="980728"/>
            <a:ext cx="7606820" cy="3970760"/>
          </a:xfrm>
          <a:prstGeom prst="rect">
            <a:avLst/>
          </a:prstGeom>
        </p:spPr>
      </p:pic>
      <p:sp>
        <p:nvSpPr>
          <p:cNvPr id="9" name="对角圆角矩形 7">
            <a:extLst>
              <a:ext uri="{FF2B5EF4-FFF2-40B4-BE49-F238E27FC236}">
                <a16:creationId xmlns:a16="http://schemas.microsoft.com/office/drawing/2014/main" id="{33852578-5578-42D4-BD82-9BE532CDBEF5}"/>
              </a:ext>
            </a:extLst>
          </p:cNvPr>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直接酯化法</a:t>
            </a:r>
            <a:endParaRPr lang="en-US" altLang="zh-CN"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59842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620688"/>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spcBef>
                <a:spcPts val="600"/>
              </a:spcBef>
              <a:buClr>
                <a:srgbClr val="002060"/>
              </a:buClr>
            </a:pP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3" name="流程图: 可选过程 2"/>
          <p:cNvSpPr/>
          <p:nvPr/>
        </p:nvSpPr>
        <p:spPr>
          <a:xfrm>
            <a:off x="1558678" y="5470692"/>
            <a:ext cx="6336704" cy="936104"/>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solidFill>
                  <a:srgbClr val="0000FF"/>
                </a:solidFill>
                <a:latin typeface="楷体" panose="02010609060101010101" pitchFamily="49" charset="-122"/>
                <a:ea typeface="楷体" panose="02010609060101010101" pitchFamily="49" charset="-122"/>
              </a:rPr>
              <a:t>工业生产中所得产品分子量是有限的，而且要人为地在生产技术上予以控制。</a:t>
            </a:r>
          </a:p>
        </p:txBody>
      </p:sp>
      <p:sp>
        <p:nvSpPr>
          <p:cNvPr id="10" name="对角圆角矩形 7">
            <a:extLst>
              <a:ext uri="{FF2B5EF4-FFF2-40B4-BE49-F238E27FC236}">
                <a16:creationId xmlns:a16="http://schemas.microsoft.com/office/drawing/2014/main" id="{27A23FFD-AC3D-4A77-9C57-2BD695A9AA70}"/>
              </a:ext>
            </a:extLst>
          </p:cNvPr>
          <p:cNvSpPr/>
          <p:nvPr/>
        </p:nvSpPr>
        <p:spPr>
          <a:xfrm>
            <a:off x="0" y="0"/>
            <a:ext cx="133164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概述</a:t>
            </a:r>
          </a:p>
        </p:txBody>
      </p:sp>
      <p:sp>
        <p:nvSpPr>
          <p:cNvPr id="4" name="文本框 3">
            <a:extLst>
              <a:ext uri="{FF2B5EF4-FFF2-40B4-BE49-F238E27FC236}">
                <a16:creationId xmlns:a16="http://schemas.microsoft.com/office/drawing/2014/main" id="{3E545B10-760F-4121-8237-2350179EEAE7}"/>
              </a:ext>
            </a:extLst>
          </p:cNvPr>
          <p:cNvSpPr txBox="1"/>
          <p:nvPr/>
        </p:nvSpPr>
        <p:spPr>
          <a:xfrm>
            <a:off x="993629" y="620688"/>
            <a:ext cx="7466803" cy="5201424"/>
          </a:xfrm>
          <a:prstGeom prst="rect">
            <a:avLst/>
          </a:prstGeom>
          <a:noFill/>
        </p:spPr>
        <p:txBody>
          <a:bodyPr wrap="square" rtlCol="0">
            <a:spAutoFit/>
          </a:bodyPr>
          <a:lstStyle/>
          <a:p>
            <a:pPr>
              <a:lnSpc>
                <a:spcPct val="150000"/>
              </a:lnSpc>
              <a:spcBef>
                <a:spcPts val="600"/>
              </a:spcBef>
              <a:buClr>
                <a:srgbClr val="002060"/>
              </a:buClr>
            </a:pPr>
            <a:r>
              <a:rPr lang="zh-CN" altLang="en-US" sz="2400" dirty="0">
                <a:latin typeface="楷体" panose="02010609060101010101" pitchFamily="49" charset="-122"/>
                <a:ea typeface="楷体" panose="02010609060101010101" pitchFamily="49" charset="-122"/>
              </a:rPr>
              <a:t>等摩尔比时：</a:t>
            </a:r>
            <a:endParaRPr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400" dirty="0">
                <a:latin typeface="楷体" panose="02010609060101010101" pitchFamily="49" charset="-122"/>
                <a:ea typeface="楷体" panose="02010609060101010101" pitchFamily="49" charset="-122"/>
              </a:rPr>
              <a:t>理论上：可以得到分子量无限大的产品；</a:t>
            </a:r>
            <a:endParaRPr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400" dirty="0">
                <a:latin typeface="楷体" panose="02010609060101010101" pitchFamily="49" charset="-122"/>
                <a:ea typeface="楷体" panose="02010609060101010101" pitchFamily="49" charset="-122"/>
              </a:rPr>
              <a:t>事实上：反应不会进行完全；</a:t>
            </a:r>
            <a:endParaRPr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400" dirty="0">
                <a:solidFill>
                  <a:srgbClr val="FF0000"/>
                </a:solidFill>
                <a:latin typeface="楷体" panose="02010609060101010101" pitchFamily="49" charset="-122"/>
                <a:ea typeface="楷体" panose="02010609060101010101" pitchFamily="49" charset="-122"/>
              </a:rPr>
              <a:t>原因</a:t>
            </a:r>
            <a:endParaRPr lang="en-US" altLang="zh-CN" sz="2400" dirty="0">
              <a:solidFill>
                <a:srgbClr val="FF0000"/>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400" dirty="0">
                <a:latin typeface="楷体" panose="02010609060101010101" pitchFamily="49" charset="-122"/>
                <a:ea typeface="楷体" panose="02010609060101010101" pitchFamily="49" charset="-122"/>
              </a:rPr>
              <a:t>由于微量</a:t>
            </a:r>
            <a:r>
              <a:rPr lang="zh-CN" altLang="en-US" sz="2400" dirty="0">
                <a:solidFill>
                  <a:srgbClr val="FF0000"/>
                </a:solidFill>
                <a:latin typeface="楷体" panose="02010609060101010101" pitchFamily="49" charset="-122"/>
                <a:ea typeface="楷体" panose="02010609060101010101" pitchFamily="49" charset="-122"/>
              </a:rPr>
              <a:t>杂质</a:t>
            </a:r>
            <a:r>
              <a:rPr lang="zh-CN" altLang="en-US" sz="2400" dirty="0">
                <a:latin typeface="楷体" panose="02010609060101010101" pitchFamily="49" charset="-122"/>
                <a:ea typeface="楷体" panose="02010609060101010101" pitchFamily="49" charset="-122"/>
              </a:rPr>
              <a:t>的存在，</a:t>
            </a:r>
            <a:r>
              <a:rPr lang="zh-CN" altLang="en-US" sz="2400" dirty="0">
                <a:solidFill>
                  <a:srgbClr val="FF0000"/>
                </a:solidFill>
                <a:latin typeface="楷体" panose="02010609060101010101" pitchFamily="49" charset="-122"/>
                <a:ea typeface="楷体" panose="02010609060101010101" pitchFamily="49" charset="-122"/>
              </a:rPr>
              <a:t>称量</a:t>
            </a:r>
            <a:r>
              <a:rPr lang="zh-CN" altLang="en-US" sz="2400" dirty="0">
                <a:latin typeface="楷体" panose="02010609060101010101" pitchFamily="49" charset="-122"/>
                <a:ea typeface="楷体" panose="02010609060101010101" pitchFamily="49" charset="-122"/>
              </a:rPr>
              <a:t>的精确性问题，在反应过程中可能少量官能团受热</a:t>
            </a:r>
            <a:r>
              <a:rPr lang="zh-CN" altLang="en-US" sz="2400" dirty="0">
                <a:solidFill>
                  <a:srgbClr val="FF0000"/>
                </a:solidFill>
                <a:latin typeface="楷体" panose="02010609060101010101" pitchFamily="49" charset="-122"/>
                <a:ea typeface="楷体" panose="02010609060101010101" pitchFamily="49" charset="-122"/>
              </a:rPr>
              <a:t>分解</a:t>
            </a:r>
            <a:r>
              <a:rPr lang="zh-CN" altLang="en-US" sz="2400" dirty="0">
                <a:latin typeface="楷体" panose="02010609060101010101" pitchFamily="49" charset="-122"/>
                <a:ea typeface="楷体" panose="02010609060101010101" pitchFamily="49" charset="-122"/>
              </a:rPr>
              <a:t>，以及反应过程可能部分单体</a:t>
            </a:r>
            <a:r>
              <a:rPr lang="zh-CN" altLang="en-US" sz="2400" dirty="0">
                <a:solidFill>
                  <a:srgbClr val="FF0000"/>
                </a:solidFill>
                <a:latin typeface="楷体" panose="02010609060101010101" pitchFamily="49" charset="-122"/>
                <a:ea typeface="楷体" panose="02010609060101010101" pitchFamily="49" charset="-122"/>
              </a:rPr>
              <a:t>挥发</a:t>
            </a:r>
            <a:r>
              <a:rPr lang="zh-CN" altLang="en-US" sz="2400" dirty="0">
                <a:latin typeface="楷体" panose="02010609060101010101" pitchFamily="49" charset="-122"/>
                <a:ea typeface="楷体" panose="02010609060101010101" pitchFamily="49" charset="-122"/>
              </a:rPr>
              <a:t>逸出等因素，都会使两者配比发生变化；从经济上考虑，不可能过分延长反应</a:t>
            </a:r>
            <a:r>
              <a:rPr lang="zh-CN" altLang="en-US" sz="2400" dirty="0">
                <a:solidFill>
                  <a:srgbClr val="FF0000"/>
                </a:solidFill>
                <a:latin typeface="楷体" panose="02010609060101010101" pitchFamily="49" charset="-122"/>
                <a:ea typeface="楷体" panose="02010609060101010101" pitchFamily="49" charset="-122"/>
              </a:rPr>
              <a:t>时间</a:t>
            </a:r>
            <a:r>
              <a:rPr lang="zh-CN" altLang="en-US" sz="2400" dirty="0">
                <a:latin typeface="楷体" panose="02010609060101010101" pitchFamily="49" charset="-122"/>
                <a:ea typeface="楷体" panose="02010609060101010101" pitchFamily="49" charset="-122"/>
              </a:rPr>
              <a:t>；</a:t>
            </a:r>
          </a:p>
          <a:p>
            <a:endParaRPr lang="zh-CN" altLang="en-US" sz="2400" dirty="0"/>
          </a:p>
        </p:txBody>
      </p:sp>
    </p:spTree>
    <p:extLst>
      <p:ext uri="{BB962C8B-B14F-4D97-AF65-F5344CB8AC3E}">
        <p14:creationId xmlns:p14="http://schemas.microsoft.com/office/powerpoint/2010/main" val="56654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缩聚方式</a:t>
            </a:r>
            <a:r>
              <a:rPr lang="en-US" altLang="zh-CN" sz="2800" dirty="0">
                <a:latin typeface="微软雅黑" panose="020B0503020204020204" pitchFamily="34" charset="-122"/>
                <a:ea typeface="微软雅黑" panose="020B0503020204020204" pitchFamily="34" charset="-122"/>
              </a:rPr>
              <a:t>—</a:t>
            </a:r>
            <a:r>
              <a:rPr lang="zh-CN" altLang="en-US" sz="2800" dirty="0">
                <a:solidFill>
                  <a:schemeClr val="tx1"/>
                </a:solidFill>
                <a:latin typeface="楷体" panose="02010609060101010101" pitchFamily="49" charset="-122"/>
                <a:ea typeface="楷体" panose="02010609060101010101" pitchFamily="49" charset="-122"/>
              </a:rPr>
              <a:t>间歇缩聚</a:t>
            </a:r>
            <a:endParaRPr lang="en-US" altLang="zh-CN" sz="2800" dirty="0">
              <a:solidFill>
                <a:schemeClr val="tx1"/>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908720"/>
            <a:ext cx="8568952" cy="5772706"/>
          </a:xfrm>
          <a:prstGeom prst="rect">
            <a:avLst/>
          </a:prstGeom>
        </p:spPr>
      </p:pic>
    </p:spTree>
    <p:extLst>
      <p:ext uri="{BB962C8B-B14F-4D97-AF65-F5344CB8AC3E}">
        <p14:creationId xmlns:p14="http://schemas.microsoft.com/office/powerpoint/2010/main" val="3174379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5. </a:t>
            </a:r>
            <a:r>
              <a:rPr lang="zh-CN" altLang="en-US" sz="2800" dirty="0">
                <a:latin typeface="微软雅黑" panose="020B0503020204020204" pitchFamily="34" charset="-122"/>
                <a:ea typeface="微软雅黑" panose="020B0503020204020204" pitchFamily="34" charset="-122"/>
              </a:rPr>
              <a:t>缩聚工艺控制</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688" y="3789040"/>
            <a:ext cx="5616624" cy="2587654"/>
          </a:xfrm>
          <a:prstGeom prst="rect">
            <a:avLst/>
          </a:prstGeom>
        </p:spPr>
      </p:pic>
      <p:sp>
        <p:nvSpPr>
          <p:cNvPr id="3" name="矩形 2">
            <a:extLst>
              <a:ext uri="{FF2B5EF4-FFF2-40B4-BE49-F238E27FC236}">
                <a16:creationId xmlns:a16="http://schemas.microsoft.com/office/drawing/2014/main" id="{5C2D34D2-5500-4A64-829D-10569C2AA979}"/>
              </a:ext>
            </a:extLst>
          </p:cNvPr>
          <p:cNvSpPr/>
          <p:nvPr/>
        </p:nvSpPr>
        <p:spPr>
          <a:xfrm>
            <a:off x="539552" y="599971"/>
            <a:ext cx="7632848" cy="3093154"/>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小分子副产物的除去</a:t>
            </a:r>
            <a:endParaRPr lang="en-US" altLang="zh-CN" sz="2400" dirty="0">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采取强有力的抽真空系统</a:t>
            </a:r>
            <a:endParaRPr lang="en-US" altLang="zh-CN" sz="2400" dirty="0">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用激烈搅拌加大小分子副产物的扩散面积</a:t>
            </a:r>
            <a:endParaRPr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00FF"/>
              </a:buClr>
            </a:pPr>
            <a:r>
              <a:rPr lang="zh-CN" altLang="en-US" sz="2400" dirty="0">
                <a:latin typeface="楷体" panose="02010609060101010101" pitchFamily="49" charset="-122"/>
                <a:ea typeface="楷体" panose="02010609060101010101" pitchFamily="49" charset="-122"/>
              </a:rPr>
              <a:t>预聚阶段真空度要求不高，而是采用剧烈搅拌，加大扩散面积</a:t>
            </a:r>
          </a:p>
        </p:txBody>
      </p:sp>
    </p:spTree>
    <p:extLst>
      <p:ext uri="{BB962C8B-B14F-4D97-AF65-F5344CB8AC3E}">
        <p14:creationId xmlns:p14="http://schemas.microsoft.com/office/powerpoint/2010/main" val="342787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97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5. </a:t>
            </a:r>
            <a:r>
              <a:rPr lang="zh-CN" altLang="en-US" sz="2800" dirty="0">
                <a:latin typeface="微软雅黑" panose="020B0503020204020204" pitchFamily="34" charset="-122"/>
                <a:ea typeface="微软雅黑" panose="020B0503020204020204" pitchFamily="34" charset="-122"/>
              </a:rPr>
              <a:t>缩聚工艺控制</a:t>
            </a:r>
          </a:p>
        </p:txBody>
      </p:sp>
      <p:sp>
        <p:nvSpPr>
          <p:cNvPr id="9" name="对角圆角矩形 8"/>
          <p:cNvSpPr/>
          <p:nvPr/>
        </p:nvSpPr>
        <p:spPr>
          <a:xfrm>
            <a:off x="4427984" y="188639"/>
            <a:ext cx="4373274" cy="6451495"/>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改善反应器结构</a:t>
            </a:r>
          </a:p>
          <a:p>
            <a:pPr marL="457200" indent="-457200">
              <a:lnSpc>
                <a:spcPct val="12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预缩聚反应器通常为立式反应釜和塔</a:t>
            </a:r>
            <a:endParaRPr lang="en-US" altLang="zh-CN" sz="28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buClr>
                <a:srgbClr val="0000FF"/>
              </a:buClr>
            </a:pPr>
            <a:r>
              <a:rPr lang="zh-CN" altLang="en-US" sz="2800" dirty="0">
                <a:solidFill>
                  <a:schemeClr val="tx1"/>
                </a:solidFill>
                <a:latin typeface="楷体" panose="02010609060101010101" pitchFamily="49" charset="-122"/>
                <a:ea typeface="楷体" panose="02010609060101010101" pitchFamily="49" charset="-122"/>
              </a:rPr>
              <a:t>上部装有分离塔（柱）或捕集器，以防止物料由酯化反应器进入预缩聚反应器。</a:t>
            </a:r>
            <a:endParaRPr lang="en-US" altLang="zh-CN" sz="28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buClr>
                <a:srgbClr val="0000FF"/>
              </a:buClr>
            </a:pPr>
            <a:r>
              <a:rPr lang="zh-CN" altLang="en-US" sz="2800" dirty="0">
                <a:solidFill>
                  <a:schemeClr val="tx1"/>
                </a:solidFill>
                <a:latin typeface="楷体" panose="02010609060101010101" pitchFamily="49" charset="-122"/>
                <a:ea typeface="楷体" panose="02010609060101010101" pitchFamily="49" charset="-122"/>
              </a:rPr>
              <a:t>由于减压闪蒸逸出的蒸汽夹带低聚物。</a:t>
            </a:r>
            <a:endParaRPr lang="en-US" altLang="zh-CN" sz="28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buClr>
                <a:srgbClr val="0000FF"/>
              </a:buClr>
            </a:pPr>
            <a:r>
              <a:rPr lang="zh-CN" altLang="en-US" sz="2800" dirty="0">
                <a:solidFill>
                  <a:schemeClr val="tx1"/>
                </a:solidFill>
                <a:latin typeface="楷体" panose="02010609060101010101" pitchFamily="49" charset="-122"/>
                <a:ea typeface="楷体" panose="02010609060101010101" pitchFamily="49" charset="-122"/>
              </a:rPr>
              <a:t>中下部装有加热管，以适应缩聚反应工艺。</a:t>
            </a:r>
            <a:endParaRPr lang="en-US" altLang="zh-CN" sz="2800" dirty="0">
              <a:solidFill>
                <a:schemeClr val="tx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183419" y="548679"/>
            <a:ext cx="2202631" cy="6091455"/>
          </a:xfrm>
          <a:prstGeom prst="rect">
            <a:avLst/>
          </a:prstGeom>
        </p:spPr>
      </p:pic>
      <p:sp>
        <p:nvSpPr>
          <p:cNvPr id="4" name="文本框 3"/>
          <p:cNvSpPr txBox="1"/>
          <p:nvPr/>
        </p:nvSpPr>
        <p:spPr>
          <a:xfrm>
            <a:off x="2793323" y="692696"/>
            <a:ext cx="1227387" cy="6048449"/>
          </a:xfrm>
          <a:prstGeom prst="rect">
            <a:avLst/>
          </a:prstGeom>
          <a:noFill/>
        </p:spPr>
        <p:txBody>
          <a:bodyPr vert="eaVert" wrap="square" rtlCol="0">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黏度不太大的熔体可在塔内的垂直管中自上而下做薄层运动，以提高</a:t>
            </a:r>
            <a:r>
              <a:rPr lang="en-US" altLang="zh-CN" sz="2400" dirty="0">
                <a:solidFill>
                  <a:srgbClr val="FF0000"/>
                </a:solidFill>
                <a:latin typeface="微软雅黑" panose="020B0503020204020204" pitchFamily="34" charset="-122"/>
                <a:ea typeface="微软雅黑" panose="020B0503020204020204" pitchFamily="34" charset="-122"/>
              </a:rPr>
              <a:t>EG</a:t>
            </a:r>
            <a:r>
              <a:rPr lang="zh-CN" altLang="en-US" sz="2400" dirty="0">
                <a:solidFill>
                  <a:srgbClr val="FF0000"/>
                </a:solidFill>
                <a:latin typeface="微软雅黑" panose="020B0503020204020204" pitchFamily="34" charset="-122"/>
                <a:ea typeface="微软雅黑" panose="020B0503020204020204" pitchFamily="34" charset="-122"/>
              </a:rPr>
              <a:t>蒸发面积</a:t>
            </a:r>
          </a:p>
        </p:txBody>
      </p:sp>
    </p:spTree>
    <p:extLst>
      <p:ext uri="{BB962C8B-B14F-4D97-AF65-F5344CB8AC3E}">
        <p14:creationId xmlns:p14="http://schemas.microsoft.com/office/powerpoint/2010/main" val="1064659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4799"/>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5. </a:t>
            </a:r>
            <a:r>
              <a:rPr lang="zh-CN" altLang="en-US" sz="2800" dirty="0">
                <a:latin typeface="微软雅黑" panose="020B0503020204020204" pitchFamily="34" charset="-122"/>
                <a:ea typeface="微软雅黑" panose="020B0503020204020204" pitchFamily="34" charset="-122"/>
              </a:rPr>
              <a:t>缩聚工艺控制</a:t>
            </a:r>
          </a:p>
        </p:txBody>
      </p:sp>
      <p:sp>
        <p:nvSpPr>
          <p:cNvPr id="9" name="对角圆角矩形 8"/>
          <p:cNvSpPr/>
          <p:nvPr/>
        </p:nvSpPr>
        <p:spPr>
          <a:xfrm>
            <a:off x="683568" y="836712"/>
            <a:ext cx="8136904" cy="561662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后聚阶段，黏度大，采用卧式缩聚釜。搅拌器为多翼式、圆盘式搅拌器，物料在搅拌时表面不断得到更新，扩大小分子副产物蒸发面积</a:t>
            </a:r>
            <a:endParaRPr lang="en-US" altLang="zh-CN"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683568" y="2492896"/>
            <a:ext cx="4409600" cy="2808535"/>
          </a:xfrm>
          <a:prstGeom prst="rect">
            <a:avLst/>
          </a:prstGeom>
        </p:spPr>
      </p:pic>
      <p:sp>
        <p:nvSpPr>
          <p:cNvPr id="3" name="矩形 2"/>
          <p:cNvSpPr/>
          <p:nvPr/>
        </p:nvSpPr>
        <p:spPr>
          <a:xfrm>
            <a:off x="5264632" y="2743001"/>
            <a:ext cx="3384376" cy="3108543"/>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在该釜的横卧式中心轴上安装有多层螺旋片，可推动物料前进；</a:t>
            </a:r>
          </a:p>
          <a:p>
            <a:r>
              <a:rPr lang="zh-CN" altLang="en-US" sz="2800" dirty="0">
                <a:latin typeface="微软雅黑" panose="020B0503020204020204" pitchFamily="34" charset="-122"/>
                <a:ea typeface="微软雅黑" panose="020B0503020204020204" pitchFamily="34" charset="-122"/>
              </a:rPr>
              <a:t>在螺旋片间，另有数层网片，可增加EG蒸发表面，有助于EG的排除；</a:t>
            </a:r>
          </a:p>
        </p:txBody>
      </p:sp>
      <p:sp>
        <p:nvSpPr>
          <p:cNvPr id="4" name="矩形 3"/>
          <p:cNvSpPr/>
          <p:nvPr/>
        </p:nvSpPr>
        <p:spPr>
          <a:xfrm>
            <a:off x="1473329" y="5646551"/>
            <a:ext cx="2954655" cy="461665"/>
          </a:xfrm>
          <a:prstGeom prst="rect">
            <a:avLst/>
          </a:prstGeom>
        </p:spPr>
        <p:txBody>
          <a:bodyPr wrap="none">
            <a:spAutoFit/>
          </a:bodyPr>
          <a:lstStyle/>
          <a:p>
            <a:r>
              <a:rPr lang="zh-CN" altLang="en-US" sz="2400" dirty="0"/>
              <a:t>卧式熔融缩聚釜结构</a:t>
            </a:r>
          </a:p>
        </p:txBody>
      </p:sp>
    </p:spTree>
    <p:extLst>
      <p:ext uri="{BB962C8B-B14F-4D97-AF65-F5344CB8AC3E}">
        <p14:creationId xmlns:p14="http://schemas.microsoft.com/office/powerpoint/2010/main" val="1044045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5. </a:t>
            </a:r>
            <a:r>
              <a:rPr lang="zh-CN" altLang="en-US" sz="2800" dirty="0">
                <a:latin typeface="微软雅黑" panose="020B0503020204020204" pitchFamily="34" charset="-122"/>
                <a:ea typeface="微软雅黑" panose="020B0503020204020204" pitchFamily="34" charset="-122"/>
              </a:rPr>
              <a:t>缩聚工艺控制</a:t>
            </a:r>
          </a:p>
        </p:txBody>
      </p:sp>
      <p:sp>
        <p:nvSpPr>
          <p:cNvPr id="9" name="对角圆角矩形 8"/>
          <p:cNvSpPr/>
          <p:nvPr/>
        </p:nvSpPr>
        <p:spPr>
          <a:xfrm>
            <a:off x="683568" y="754128"/>
            <a:ext cx="799288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Arial" panose="020B0604020202020204" pitchFamily="34" charset="0"/>
              <a:buChar char="♣"/>
            </a:pPr>
            <a:r>
              <a:rPr lang="zh-CN" altLang="en-US" sz="3200" dirty="0">
                <a:solidFill>
                  <a:schemeClr val="tx1"/>
                </a:solidFill>
                <a:latin typeface="楷体" panose="02010609060101010101" pitchFamily="49" charset="-122"/>
                <a:ea typeface="楷体" panose="02010609060101010101" pitchFamily="49" charset="-122"/>
              </a:rPr>
              <a:t>薄层法受到重视，将预聚物以极薄的厚度涂布在连续运动的金属带上，于一定真空度及温度下反应，通过较大的表面积，有利于副产物逸出</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通入惰性气体（</a:t>
            </a:r>
            <a:r>
              <a:rPr lang="en-US" altLang="zh-CN" sz="3200" dirty="0">
                <a:solidFill>
                  <a:schemeClr val="tx1"/>
                </a:solidFill>
                <a:latin typeface="楷体" panose="02010609060101010101" pitchFamily="49" charset="-122"/>
                <a:ea typeface="楷体" panose="02010609060101010101" pitchFamily="49" charset="-122"/>
              </a:rPr>
              <a:t>N</a:t>
            </a:r>
            <a:r>
              <a:rPr lang="en-US" altLang="zh-CN" sz="3200" baseline="-25000" dirty="0">
                <a:solidFill>
                  <a:schemeClr val="tx1"/>
                </a:solidFill>
                <a:latin typeface="楷体" panose="02010609060101010101" pitchFamily="49" charset="-122"/>
                <a:ea typeface="楷体" panose="02010609060101010101" pitchFamily="49" charset="-122"/>
              </a:rPr>
              <a:t>2</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CO</a:t>
            </a:r>
            <a:r>
              <a:rPr lang="en-US" altLang="zh-CN" sz="3200" baseline="-25000" dirty="0">
                <a:solidFill>
                  <a:schemeClr val="tx1"/>
                </a:solidFill>
                <a:latin typeface="楷体" panose="02010609060101010101" pitchFamily="49" charset="-122"/>
                <a:ea typeface="楷体" panose="02010609060101010101" pitchFamily="49" charset="-122"/>
              </a:rPr>
              <a:t>2</a:t>
            </a:r>
            <a:r>
              <a:rPr lang="zh-CN" altLang="en-US" sz="3200" dirty="0">
                <a:solidFill>
                  <a:schemeClr val="tx1"/>
                </a:solidFill>
                <a:latin typeface="楷体" panose="02010609060101010101" pitchFamily="49" charset="-122"/>
                <a:ea typeface="楷体" panose="02010609060101010101" pitchFamily="49" charset="-122"/>
              </a:rPr>
              <a:t>）带走小分子副产物</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zh-CN" altLang="en-US" sz="3200" dirty="0">
              <a:solidFill>
                <a:schemeClr val="tx1"/>
              </a:solidFill>
              <a:latin typeface="楷体" panose="02010609060101010101" pitchFamily="49" charset="-122"/>
              <a:ea typeface="楷体" panose="02010609060101010101" pitchFamily="49" charset="-122"/>
            </a:endParaRPr>
          </a:p>
        </p:txBody>
      </p:sp>
      <p:pic>
        <p:nvPicPr>
          <p:cNvPr id="13314" name="Picture 2" descr="https://timgsa.baidu.com/timg?image&amp;quality=80&amp;size=b9999_10000&amp;sec=1493048685427&amp;di=608306ef7ecb6f00a78cb29df3f09971&amp;imgtype=0&amp;src=http%3A%2F%2Fimg008.hc360.cn%2Fm7%2FM01%2FEE%2F88%2FwKhQo1XiuR6EZ72tAAAAAEl0M6g397.jpg..300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178" y="4386545"/>
            <a:ext cx="2247895" cy="185076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4005064"/>
            <a:ext cx="2976331" cy="2232248"/>
          </a:xfrm>
          <a:prstGeom prst="rect">
            <a:avLst/>
          </a:prstGeom>
        </p:spPr>
      </p:pic>
    </p:spTree>
    <p:extLst>
      <p:ext uri="{BB962C8B-B14F-4D97-AF65-F5344CB8AC3E}">
        <p14:creationId xmlns:p14="http://schemas.microsoft.com/office/powerpoint/2010/main" val="4137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373"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5. </a:t>
            </a:r>
            <a:r>
              <a:rPr lang="zh-CN" altLang="en-US" sz="2800" dirty="0">
                <a:latin typeface="微软雅黑" panose="020B0503020204020204" pitchFamily="34" charset="-122"/>
                <a:ea typeface="微软雅黑" panose="020B0503020204020204" pitchFamily="34" charset="-122"/>
              </a:rPr>
              <a:t>缩聚工艺控制</a:t>
            </a:r>
          </a:p>
        </p:txBody>
      </p:sp>
      <mc:AlternateContent xmlns:mc="http://schemas.openxmlformats.org/markup-compatibility/2006" xmlns:a14="http://schemas.microsoft.com/office/drawing/2010/main">
        <mc:Choice Requires="a14">
          <p:sp>
            <p:nvSpPr>
              <p:cNvPr id="9" name="对角圆角矩形 8"/>
              <p:cNvSpPr/>
              <p:nvPr/>
            </p:nvSpPr>
            <p:spPr>
              <a:xfrm>
                <a:off x="440286" y="692696"/>
                <a:ext cx="5062247"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spcBef>
                    <a:spcPts val="600"/>
                  </a:spcBef>
                  <a:buClr>
                    <a:srgbClr val="002060"/>
                  </a:buClr>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缩聚终点控制</a:t>
                </a:r>
                <a:endParaRPr lang="en-US" altLang="zh-CN" sz="24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反应过程既存在使分子链增长的缩聚反应，也存在着使分子链变短的裂解反应</a:t>
                </a:r>
                <a:endParaRPr lang="en-US" altLang="zh-CN" sz="24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buClr>
                    <a:srgbClr val="002060"/>
                  </a:buClr>
                </a:pPr>
                <a14:m>
                  <m:oMathPara xmlns:m="http://schemas.openxmlformats.org/officeDocument/2006/math">
                    <m:oMathParaPr>
                      <m:jc m:val="centerGroup"/>
                    </m:oMathParaPr>
                    <m:oMath xmlns:m="http://schemas.openxmlformats.org/officeDocument/2006/math">
                      <m:bar>
                        <m:barPr>
                          <m:pos m:val="top"/>
                          <m:ctrlPr>
                            <a:rPr lang="en-US" altLang="zh-CN" sz="2400" i="1" smtClean="0">
                              <a:solidFill>
                                <a:schemeClr val="tx1"/>
                              </a:solidFill>
                              <a:latin typeface="Cambria Math" panose="02040503050406030204" pitchFamily="18" charset="0"/>
                              <a:ea typeface="楷体" panose="02010609060101010101" pitchFamily="49" charset="-122"/>
                            </a:rPr>
                          </m:ctrlPr>
                        </m:barPr>
                        <m:e>
                          <m:sSub>
                            <m:sSubPr>
                              <m:ctrlPr>
                                <a:rPr lang="en-US" altLang="zh-CN" sz="2400" i="1" smtClean="0">
                                  <a:solidFill>
                                    <a:schemeClr val="tx1"/>
                                  </a:solidFill>
                                  <a:latin typeface="Cambria Math" panose="02040503050406030204" pitchFamily="18" charset="0"/>
                                  <a:ea typeface="楷体" panose="02010609060101010101" pitchFamily="49" charset="-122"/>
                                </a:rPr>
                              </m:ctrlPr>
                            </m:sSubPr>
                            <m:e>
                              <m:r>
                                <a:rPr lang="en-US" altLang="zh-CN" sz="2400" b="0" i="1" smtClean="0">
                                  <a:solidFill>
                                    <a:schemeClr val="tx1"/>
                                  </a:solidFill>
                                  <a:latin typeface="Cambria Math" panose="02040503050406030204" pitchFamily="18" charset="0"/>
                                  <a:ea typeface="楷体" panose="02010609060101010101" pitchFamily="49" charset="-122"/>
                                </a:rPr>
                                <m:t>𝑋</m:t>
                              </m:r>
                            </m:e>
                            <m:sub>
                              <m:r>
                                <a:rPr lang="en-US" altLang="zh-CN" sz="2400" b="0" i="1" smtClean="0">
                                  <a:solidFill>
                                    <a:schemeClr val="tx1"/>
                                  </a:solidFill>
                                  <a:latin typeface="Cambria Math" panose="02040503050406030204" pitchFamily="18" charset="0"/>
                                  <a:ea typeface="楷体" panose="02010609060101010101" pitchFamily="49" charset="-122"/>
                                </a:rPr>
                                <m:t>𝑛</m:t>
                              </m:r>
                            </m:sub>
                          </m:sSub>
                        </m:e>
                      </m:bar>
                      <m:r>
                        <a:rPr lang="en-US" altLang="zh-CN" sz="2400" b="0" i="1" smtClean="0">
                          <a:solidFill>
                            <a:schemeClr val="tx1"/>
                          </a:solidFill>
                          <a:latin typeface="Cambria Math" panose="02040503050406030204" pitchFamily="18" charset="0"/>
                          <a:ea typeface="楷体" panose="02010609060101010101" pitchFamily="49" charset="-122"/>
                        </a:rPr>
                        <m:t>=</m:t>
                      </m:r>
                      <m:sSub>
                        <m:sSubPr>
                          <m:ctrlPr>
                            <a:rPr lang="en-US" altLang="zh-CN" sz="2400" b="0" i="1" smtClean="0">
                              <a:solidFill>
                                <a:schemeClr val="tx1"/>
                              </a:solidFill>
                              <a:latin typeface="Cambria Math" panose="02040503050406030204" pitchFamily="18" charset="0"/>
                              <a:ea typeface="楷体" panose="02010609060101010101" pitchFamily="49" charset="-122"/>
                            </a:rPr>
                          </m:ctrlPr>
                        </m:sSubPr>
                        <m:e>
                          <m:r>
                            <a:rPr lang="en-US" altLang="zh-CN" sz="2400" b="0" i="1" smtClean="0">
                              <a:solidFill>
                                <a:schemeClr val="tx1"/>
                              </a:solidFill>
                              <a:latin typeface="Cambria Math" panose="02040503050406030204" pitchFamily="18" charset="0"/>
                              <a:ea typeface="楷体" panose="02010609060101010101" pitchFamily="49" charset="-122"/>
                            </a:rPr>
                            <m:t>𝐶</m:t>
                          </m:r>
                        </m:e>
                        <m:sub>
                          <m:r>
                            <a:rPr lang="en-US" altLang="zh-CN" sz="2400" b="0" i="1" smtClean="0">
                              <a:solidFill>
                                <a:schemeClr val="tx1"/>
                              </a:solidFill>
                              <a:latin typeface="Cambria Math" panose="02040503050406030204" pitchFamily="18" charset="0"/>
                              <a:ea typeface="楷体" panose="02010609060101010101" pitchFamily="49" charset="-122"/>
                            </a:rPr>
                            <m:t>0</m:t>
                          </m:r>
                        </m:sub>
                      </m:sSub>
                      <m:r>
                        <a:rPr lang="en-US" altLang="zh-CN" sz="2400" b="0" i="1" smtClean="0">
                          <a:solidFill>
                            <a:schemeClr val="tx1"/>
                          </a:solidFill>
                          <a:latin typeface="Cambria Math" panose="02040503050406030204" pitchFamily="18" charset="0"/>
                          <a:ea typeface="楷体" panose="02010609060101010101" pitchFamily="49" charset="-122"/>
                        </a:rPr>
                        <m:t>𝐾𝑡</m:t>
                      </m:r>
                      <m:r>
                        <a:rPr lang="en-US" altLang="zh-CN" sz="2400" b="0" i="1" smtClean="0">
                          <a:solidFill>
                            <a:schemeClr val="tx1"/>
                          </a:solidFill>
                          <a:latin typeface="Cambria Math" panose="02040503050406030204" pitchFamily="18" charset="0"/>
                          <a:ea typeface="楷体" panose="02010609060101010101" pitchFamily="49" charset="-122"/>
                        </a:rPr>
                        <m:t>+1</m:t>
                      </m:r>
                    </m:oMath>
                  </m:oMathPara>
                </a14:m>
                <a:endParaRPr lang="en-US" altLang="zh-CN" sz="24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当</a:t>
                </a:r>
                <a:r>
                  <a:rPr lang="en-US" altLang="zh-CN" sz="2400" dirty="0">
                    <a:solidFill>
                      <a:schemeClr val="tx1"/>
                    </a:solidFill>
                    <a:latin typeface="楷体" panose="02010609060101010101" pitchFamily="49" charset="-122"/>
                    <a:ea typeface="楷体" panose="02010609060101010101" pitchFamily="49" charset="-122"/>
                  </a:rPr>
                  <a:t>K</a:t>
                </a:r>
                <a:r>
                  <a:rPr lang="zh-CN" altLang="en-US" sz="2400" dirty="0">
                    <a:solidFill>
                      <a:schemeClr val="tx1"/>
                    </a:solidFill>
                    <a:latin typeface="楷体" panose="02010609060101010101" pitchFamily="49" charset="-122"/>
                    <a:ea typeface="楷体" panose="02010609060101010101" pitchFamily="49" charset="-122"/>
                  </a:rPr>
                  <a:t>为已知时，可求出到达预定聚合度所需时间。但若</a:t>
                </a:r>
                <a:r>
                  <a:rPr lang="en-US" altLang="zh-CN" sz="2400" dirty="0">
                    <a:solidFill>
                      <a:schemeClr val="tx1"/>
                    </a:solidFill>
                    <a:latin typeface="楷体" panose="02010609060101010101" pitchFamily="49" charset="-122"/>
                    <a:ea typeface="楷体" panose="02010609060101010101" pitchFamily="49" charset="-122"/>
                  </a:rPr>
                  <a:t>K</a:t>
                </a:r>
                <a:r>
                  <a:rPr lang="zh-CN" altLang="en-US" sz="2400" dirty="0">
                    <a:solidFill>
                      <a:schemeClr val="tx1"/>
                    </a:solidFill>
                    <a:latin typeface="楷体" panose="02010609060101010101" pitchFamily="49" charset="-122"/>
                    <a:ea typeface="楷体" panose="02010609060101010101" pitchFamily="49" charset="-122"/>
                  </a:rPr>
                  <a:t>较小，逆反应平衡常数</a:t>
                </a:r>
                <a:r>
                  <a:rPr lang="en-US" altLang="zh-CN" sz="2400" dirty="0">
                    <a:solidFill>
                      <a:schemeClr val="tx1"/>
                    </a:solidFill>
                    <a:latin typeface="楷体" panose="02010609060101010101" pitchFamily="49" charset="-122"/>
                    <a:ea typeface="楷体" panose="02010609060101010101" pitchFamily="49" charset="-122"/>
                  </a:rPr>
                  <a:t>K</a:t>
                </a:r>
                <a:r>
                  <a:rPr lang="zh-CN" altLang="en-US" sz="2400" dirty="0">
                    <a:solidFill>
                      <a:schemeClr val="tx1"/>
                    </a:solidFill>
                    <a:latin typeface="楷体" panose="02010609060101010101" pitchFamily="49" charset="-122"/>
                    <a:ea typeface="楷体" panose="02010609060101010101" pitchFamily="49" charset="-122"/>
                  </a:rPr>
                  <a:t>不容忽视，通常需要实验确定。在生产中一般是根据经验估计反应程度，以控制终点。</a:t>
                </a:r>
              </a:p>
            </p:txBody>
          </p:sp>
        </mc:Choice>
        <mc:Fallback xmlns="">
          <p:sp>
            <p:nvSpPr>
              <p:cNvPr id="9" name="对角圆角矩形 8"/>
              <p:cNvSpPr>
                <a:spLocks noRot="1" noChangeAspect="1" noMove="1" noResize="1" noEditPoints="1" noAdjustHandles="1" noChangeArrowheads="1" noChangeShapeType="1" noTextEdit="1"/>
              </p:cNvSpPr>
              <p:nvPr/>
            </p:nvSpPr>
            <p:spPr>
              <a:xfrm>
                <a:off x="440286" y="692696"/>
                <a:ext cx="5062247" cy="5688632"/>
              </a:xfrm>
              <a:prstGeom prst="round2DiagRect">
                <a:avLst/>
              </a:prstGeom>
              <a:blipFill>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5502534" y="1700144"/>
            <a:ext cx="3349962" cy="2304256"/>
          </a:xfrm>
          <a:prstGeom prst="rect">
            <a:avLst/>
          </a:prstGeom>
        </p:spPr>
      </p:pic>
      <p:pic>
        <p:nvPicPr>
          <p:cNvPr id="4" name="图片 3"/>
          <p:cNvPicPr>
            <a:picLocks noChangeAspect="1"/>
          </p:cNvPicPr>
          <p:nvPr/>
        </p:nvPicPr>
        <p:blipFill>
          <a:blip r:embed="rId4"/>
          <a:stretch>
            <a:fillRect/>
          </a:stretch>
        </p:blipFill>
        <p:spPr>
          <a:xfrm>
            <a:off x="6006590" y="4221088"/>
            <a:ext cx="2697123" cy="648072"/>
          </a:xfrm>
          <a:prstGeom prst="rect">
            <a:avLst/>
          </a:prstGeom>
        </p:spPr>
      </p:pic>
    </p:spTree>
    <p:extLst>
      <p:ext uri="{BB962C8B-B14F-4D97-AF65-F5344CB8AC3E}">
        <p14:creationId xmlns:p14="http://schemas.microsoft.com/office/powerpoint/2010/main" val="3505728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6626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6.</a:t>
            </a:r>
            <a:r>
              <a:rPr lang="zh-CN" altLang="en-US" sz="2800" dirty="0">
                <a:latin typeface="微软雅黑" panose="020B0503020204020204" pitchFamily="34" charset="-122"/>
                <a:ea typeface="微软雅黑" panose="020B0503020204020204" pitchFamily="34" charset="-122"/>
              </a:rPr>
              <a:t>熔融缩聚反应影响因素</a:t>
            </a:r>
          </a:p>
        </p:txBody>
      </p:sp>
      <p:sp>
        <p:nvSpPr>
          <p:cNvPr id="9" name="对角圆角矩形 8"/>
          <p:cNvSpPr/>
          <p:nvPr/>
        </p:nvSpPr>
        <p:spPr>
          <a:xfrm>
            <a:off x="683568" y="836712"/>
            <a:ext cx="8064896" cy="223224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配料比的影响</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当</a:t>
            </a:r>
            <a:r>
              <a:rPr lang="en-US" altLang="zh-CN" sz="2800" dirty="0">
                <a:solidFill>
                  <a:schemeClr val="tx1"/>
                </a:solidFill>
                <a:latin typeface="楷体" panose="02010609060101010101" pitchFamily="49" charset="-122"/>
                <a:ea typeface="楷体" panose="02010609060101010101" pitchFamily="49" charset="-122"/>
              </a:rPr>
              <a:t>[COOH]/[-OH]=1</a:t>
            </a:r>
            <a:r>
              <a:rPr lang="zh-CN" altLang="en-US" sz="2800" dirty="0">
                <a:solidFill>
                  <a:schemeClr val="tx1"/>
                </a:solidFill>
                <a:latin typeface="楷体" panose="02010609060101010101" pitchFamily="49" charset="-122"/>
                <a:ea typeface="楷体" panose="02010609060101010101" pitchFamily="49" charset="-122"/>
              </a:rPr>
              <a:t>时，把小分子除尽，理论上可以得到很大的分子；但是当比例为</a:t>
            </a:r>
            <a:r>
              <a:rPr lang="en-US" altLang="zh-CN" sz="2800" dirty="0">
                <a:solidFill>
                  <a:schemeClr val="tx1"/>
                </a:solidFill>
                <a:latin typeface="楷体" panose="02010609060101010101" pitchFamily="49" charset="-122"/>
                <a:ea typeface="楷体" panose="02010609060101010101" pitchFamily="49" charset="-122"/>
              </a:rPr>
              <a:t>1:2</a:t>
            </a:r>
            <a:r>
              <a:rPr lang="zh-CN" altLang="en-US" sz="2800" dirty="0">
                <a:solidFill>
                  <a:schemeClr val="tx1"/>
                </a:solidFill>
                <a:latin typeface="楷体" panose="02010609060101010101" pitchFamily="49" charset="-122"/>
                <a:ea typeface="楷体" panose="02010609060101010101" pitchFamily="49" charset="-122"/>
              </a:rPr>
              <a:t>时，</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即使把水分子全部除尽，也只能获得低分子产物</a:t>
            </a:r>
          </a:p>
        </p:txBody>
      </p:sp>
      <p:pic>
        <p:nvPicPr>
          <p:cNvPr id="3" name="图片 2"/>
          <p:cNvPicPr>
            <a:picLocks noChangeAspect="1"/>
          </p:cNvPicPr>
          <p:nvPr/>
        </p:nvPicPr>
        <p:blipFill>
          <a:blip r:embed="rId2"/>
          <a:stretch>
            <a:fillRect/>
          </a:stretch>
        </p:blipFill>
        <p:spPr>
          <a:xfrm>
            <a:off x="2502386" y="3401616"/>
            <a:ext cx="4320480" cy="3167507"/>
          </a:xfrm>
          <a:prstGeom prst="rect">
            <a:avLst/>
          </a:prstGeom>
        </p:spPr>
      </p:pic>
    </p:spTree>
    <p:extLst>
      <p:ext uri="{BB962C8B-B14F-4D97-AF65-F5344CB8AC3E}">
        <p14:creationId xmlns:p14="http://schemas.microsoft.com/office/powerpoint/2010/main" val="3498083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6626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6.</a:t>
            </a:r>
            <a:r>
              <a:rPr lang="zh-CN" altLang="en-US" sz="2800" dirty="0">
                <a:latin typeface="微软雅黑" panose="020B0503020204020204" pitchFamily="34" charset="-122"/>
                <a:ea typeface="微软雅黑" panose="020B0503020204020204" pitchFamily="34" charset="-122"/>
              </a:rPr>
              <a:t>熔融缩聚反应影响因素</a:t>
            </a:r>
          </a:p>
        </p:txBody>
      </p:sp>
      <p:sp>
        <p:nvSpPr>
          <p:cNvPr id="9" name="对角圆角矩形 8"/>
          <p:cNvSpPr/>
          <p:nvPr/>
        </p:nvSpPr>
        <p:spPr>
          <a:xfrm>
            <a:off x="683568" y="836712"/>
            <a:ext cx="3744416" cy="518457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反应程度</a:t>
            </a:r>
            <a:r>
              <a:rPr lang="en-US" altLang="zh-CN" sz="2800" dirty="0">
                <a:solidFill>
                  <a:schemeClr val="tx1"/>
                </a:solidFill>
                <a:latin typeface="Arial" panose="020B0604020202020204" pitchFamily="34" charset="0"/>
                <a:ea typeface="楷体" panose="02010609060101010101" pitchFamily="49" charset="-122"/>
              </a:rPr>
              <a:t>P</a:t>
            </a:r>
            <a:r>
              <a:rPr lang="zh-CN" altLang="en-US" sz="2800" dirty="0">
                <a:solidFill>
                  <a:schemeClr val="tx1"/>
                </a:solidFill>
                <a:latin typeface="Arial" panose="020B0604020202020204" pitchFamily="34" charset="0"/>
                <a:ea typeface="楷体" panose="02010609060101010101" pitchFamily="49" charset="-122"/>
              </a:rPr>
              <a:t>的影响</a:t>
            </a:r>
            <a:endParaRPr lang="en-US" altLang="zh-CN" sz="2800" dirty="0">
              <a:solidFill>
                <a:schemeClr val="tx1"/>
              </a:solidFill>
              <a:latin typeface="Arial" panose="020B0604020202020204" pitchFamily="34" charset="0"/>
              <a:ea typeface="楷体" panose="02010609060101010101" pitchFamily="49" charset="-122"/>
            </a:endParaRPr>
          </a:p>
          <a:p>
            <a:pPr>
              <a:lnSpc>
                <a:spcPct val="150000"/>
              </a:lnSpc>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工业上要得到使用价值的</a:t>
            </a:r>
            <a:r>
              <a:rPr lang="en-US" altLang="zh-CN" sz="2800" dirty="0">
                <a:solidFill>
                  <a:schemeClr val="tx1"/>
                </a:solidFill>
                <a:latin typeface="Arial" panose="020B0604020202020204" pitchFamily="34" charset="0"/>
                <a:ea typeface="楷体" panose="02010609060101010101" pitchFamily="49" charset="-122"/>
              </a:rPr>
              <a:t>PET</a:t>
            </a:r>
            <a:r>
              <a:rPr lang="zh-CN" altLang="en-US" sz="2800" dirty="0">
                <a:solidFill>
                  <a:schemeClr val="tx1"/>
                </a:solidFill>
                <a:latin typeface="Arial" panose="020B0604020202020204" pitchFamily="34" charset="0"/>
                <a:ea typeface="楷体" panose="02010609060101010101" pitchFamily="49" charset="-122"/>
              </a:rPr>
              <a:t>，其</a:t>
            </a:r>
            <a:r>
              <a:rPr lang="en-US" altLang="zh-CN" sz="2800" dirty="0">
                <a:solidFill>
                  <a:schemeClr val="tx1"/>
                </a:solidFill>
                <a:latin typeface="Arial" panose="020B0604020202020204" pitchFamily="34" charset="0"/>
                <a:ea typeface="楷体" panose="02010609060101010101" pitchFamily="49" charset="-122"/>
              </a:rPr>
              <a:t>Mw</a:t>
            </a:r>
            <a:r>
              <a:rPr lang="zh-CN" altLang="en-US" sz="2800" dirty="0">
                <a:solidFill>
                  <a:schemeClr val="tx1"/>
                </a:solidFill>
                <a:latin typeface="Arial" panose="020B0604020202020204" pitchFamily="34" charset="0"/>
                <a:ea typeface="楷体" panose="02010609060101010101" pitchFamily="49" charset="-122"/>
              </a:rPr>
              <a:t>为</a:t>
            </a:r>
            <a:r>
              <a:rPr lang="en-US" altLang="zh-CN" sz="2800" dirty="0">
                <a:solidFill>
                  <a:schemeClr val="tx1"/>
                </a:solidFill>
                <a:latin typeface="Arial" panose="020B0604020202020204" pitchFamily="34" charset="0"/>
                <a:ea typeface="楷体" panose="02010609060101010101" pitchFamily="49" charset="-122"/>
              </a:rPr>
              <a:t>1</a:t>
            </a:r>
            <a:r>
              <a:rPr lang="zh-CN" altLang="en-US" sz="2800" dirty="0">
                <a:solidFill>
                  <a:schemeClr val="tx1"/>
                </a:solidFill>
                <a:latin typeface="Arial" panose="020B0604020202020204" pitchFamily="34" charset="0"/>
                <a:ea typeface="楷体" panose="02010609060101010101" pitchFamily="49" charset="-122"/>
              </a:rPr>
              <a:t>万</a:t>
            </a:r>
            <a:r>
              <a:rPr lang="en-US" altLang="zh-CN" sz="2800" dirty="0">
                <a:solidFill>
                  <a:schemeClr val="tx1"/>
                </a:solidFill>
                <a:latin typeface="Arial" panose="020B0604020202020204" pitchFamily="34" charset="0"/>
                <a:ea typeface="楷体" panose="02010609060101010101" pitchFamily="49" charset="-122"/>
              </a:rPr>
              <a:t>-3</a:t>
            </a:r>
            <a:r>
              <a:rPr lang="zh-CN" altLang="en-US" sz="2800" dirty="0">
                <a:solidFill>
                  <a:schemeClr val="tx1"/>
                </a:solidFill>
                <a:latin typeface="Arial" panose="020B0604020202020204" pitchFamily="34" charset="0"/>
                <a:ea typeface="楷体" panose="02010609060101010101" pitchFamily="49" charset="-122"/>
              </a:rPr>
              <a:t>万以上，这时</a:t>
            </a:r>
            <a:r>
              <a:rPr lang="en-US" altLang="zh-CN" sz="2800" dirty="0">
                <a:solidFill>
                  <a:schemeClr val="tx1"/>
                </a:solidFill>
                <a:latin typeface="Arial" panose="020B0604020202020204" pitchFamily="34" charset="0"/>
                <a:ea typeface="楷体" panose="02010609060101010101" pitchFamily="49" charset="-122"/>
              </a:rPr>
              <a:t>P</a:t>
            </a:r>
            <a:r>
              <a:rPr lang="zh-CN" altLang="en-US" sz="2800" dirty="0">
                <a:solidFill>
                  <a:schemeClr val="tx1"/>
                </a:solidFill>
                <a:latin typeface="Arial" panose="020B0604020202020204" pitchFamily="34" charset="0"/>
                <a:ea typeface="楷体" panose="02010609060101010101" pitchFamily="49" charset="-122"/>
              </a:rPr>
              <a:t>为</a:t>
            </a:r>
            <a:r>
              <a:rPr lang="en-US" altLang="zh-CN" sz="2800" dirty="0">
                <a:solidFill>
                  <a:schemeClr val="tx1"/>
                </a:solidFill>
                <a:latin typeface="Arial" panose="020B0604020202020204" pitchFamily="34" charset="0"/>
                <a:ea typeface="楷体" panose="02010609060101010101" pitchFamily="49" charset="-122"/>
              </a:rPr>
              <a:t>99</a:t>
            </a:r>
            <a:r>
              <a:rPr lang="en-US" altLang="zh-CN"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~99.5%</a:t>
            </a:r>
            <a:r>
              <a:rPr lang="zh-CN" altLang="en-US" sz="2800" dirty="0">
                <a:solidFill>
                  <a:schemeClr val="tx1"/>
                </a:solidFill>
                <a:latin typeface="Arial" panose="020B0604020202020204" pitchFamily="34" charset="0"/>
                <a:ea typeface="楷体" panose="02010609060101010101" pitchFamily="49" charset="-122"/>
                <a:cs typeface="Times New Roman" panose="02020603050405020304" pitchFamily="18" charset="0"/>
              </a:rPr>
              <a:t>或以上</a:t>
            </a:r>
            <a:endParaRPr lang="en-US" altLang="zh-CN" sz="2800" dirty="0">
              <a:solidFill>
                <a:schemeClr val="tx1"/>
              </a:solidFill>
              <a:latin typeface="Arial" panose="020B0604020202020204" pitchFamily="34" charset="0"/>
              <a:ea typeface="楷体" panose="02010609060101010101" pitchFamily="49" charset="-122"/>
            </a:endParaRPr>
          </a:p>
        </p:txBody>
      </p:sp>
      <p:pic>
        <p:nvPicPr>
          <p:cNvPr id="4" name="图片 3"/>
          <p:cNvPicPr>
            <a:picLocks noChangeAspect="1"/>
          </p:cNvPicPr>
          <p:nvPr/>
        </p:nvPicPr>
        <p:blipFill>
          <a:blip r:embed="rId2"/>
          <a:stretch>
            <a:fillRect/>
          </a:stretch>
        </p:blipFill>
        <p:spPr>
          <a:xfrm>
            <a:off x="4716018" y="1124744"/>
            <a:ext cx="3816609" cy="4392488"/>
          </a:xfrm>
          <a:prstGeom prst="rect">
            <a:avLst/>
          </a:prstGeom>
        </p:spPr>
      </p:pic>
    </p:spTree>
    <p:extLst>
      <p:ext uri="{BB962C8B-B14F-4D97-AF65-F5344CB8AC3E}">
        <p14:creationId xmlns:p14="http://schemas.microsoft.com/office/powerpoint/2010/main" val="972171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6626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6.</a:t>
            </a:r>
            <a:r>
              <a:rPr lang="zh-CN" altLang="en-US" sz="2800" dirty="0">
                <a:latin typeface="微软雅黑" panose="020B0503020204020204" pitchFamily="34" charset="-122"/>
                <a:ea typeface="微软雅黑" panose="020B0503020204020204" pitchFamily="34" charset="-122"/>
              </a:rPr>
              <a:t>熔融缩聚反应影响因素</a:t>
            </a:r>
          </a:p>
        </p:txBody>
      </p:sp>
      <p:sp>
        <p:nvSpPr>
          <p:cNvPr id="9" name="对角圆角矩形 8"/>
          <p:cNvSpPr/>
          <p:nvPr/>
        </p:nvSpPr>
        <p:spPr>
          <a:xfrm>
            <a:off x="251520" y="764704"/>
            <a:ext cx="8496944" cy="115212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平衡常数</a:t>
            </a:r>
            <a:r>
              <a:rPr lang="en-US" altLang="zh-CN" sz="2800" dirty="0">
                <a:solidFill>
                  <a:schemeClr val="tx1"/>
                </a:solidFill>
                <a:latin typeface="Arial" panose="020B0604020202020204" pitchFamily="34" charset="0"/>
                <a:ea typeface="楷体" panose="02010609060101010101" pitchFamily="49" charset="-122"/>
              </a:rPr>
              <a:t>K</a:t>
            </a:r>
            <a:r>
              <a:rPr lang="zh-CN" altLang="en-US" sz="2800" dirty="0">
                <a:solidFill>
                  <a:schemeClr val="tx1"/>
                </a:solidFill>
                <a:latin typeface="Arial" panose="020B0604020202020204" pitchFamily="34" charset="0"/>
                <a:ea typeface="楷体" panose="02010609060101010101" pitchFamily="49" charset="-122"/>
              </a:rPr>
              <a:t>的影响</a:t>
            </a: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r>
              <a:rPr lang="en-US" altLang="zh-CN" sz="2800" dirty="0">
                <a:solidFill>
                  <a:schemeClr val="tx1"/>
                </a:solidFill>
                <a:latin typeface="Arial" panose="020B0604020202020204" pitchFamily="34" charset="0"/>
                <a:ea typeface="楷体" panose="02010609060101010101" pitchFamily="49" charset="-122"/>
              </a:rPr>
              <a:t>K</a:t>
            </a:r>
            <a:r>
              <a:rPr lang="zh-CN" altLang="en-US" sz="2800" dirty="0">
                <a:solidFill>
                  <a:schemeClr val="tx1"/>
                </a:solidFill>
                <a:latin typeface="Arial" panose="020B0604020202020204" pitchFamily="34" charset="0"/>
                <a:ea typeface="楷体" panose="02010609060101010101" pitchFamily="49" charset="-122"/>
              </a:rPr>
              <a:t>越小，逆反应越强，越需要把小分子副产物排干净</a:t>
            </a:r>
            <a:endParaRPr lang="en-US" altLang="zh-CN" sz="2800" dirty="0">
              <a:solidFill>
                <a:schemeClr val="tx1"/>
              </a:solidFill>
              <a:latin typeface="Arial" panose="020B0604020202020204" pitchFamily="34" charset="0"/>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2178350" y="2286529"/>
            <a:ext cx="4968552" cy="4398653"/>
          </a:xfrm>
          <a:prstGeom prst="rect">
            <a:avLst/>
          </a:prstGeom>
        </p:spPr>
      </p:pic>
    </p:spTree>
    <p:extLst>
      <p:ext uri="{BB962C8B-B14F-4D97-AF65-F5344CB8AC3E}">
        <p14:creationId xmlns:p14="http://schemas.microsoft.com/office/powerpoint/2010/main" val="778513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6626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6.</a:t>
            </a:r>
            <a:r>
              <a:rPr lang="zh-CN" altLang="en-US" sz="2800" dirty="0">
                <a:latin typeface="微软雅黑" panose="020B0503020204020204" pitchFamily="34" charset="-122"/>
                <a:ea typeface="微软雅黑" panose="020B0503020204020204" pitchFamily="34" charset="-122"/>
              </a:rPr>
              <a:t>熔融缩聚反应影响因素</a:t>
            </a:r>
          </a:p>
        </p:txBody>
      </p:sp>
      <p:sp>
        <p:nvSpPr>
          <p:cNvPr id="9" name="对角圆角矩形 8"/>
          <p:cNvSpPr/>
          <p:nvPr/>
        </p:nvSpPr>
        <p:spPr>
          <a:xfrm>
            <a:off x="683568" y="836712"/>
            <a:ext cx="3816424"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反应温度</a:t>
            </a:r>
            <a:r>
              <a:rPr lang="en-US" altLang="zh-CN" sz="2800" dirty="0">
                <a:solidFill>
                  <a:schemeClr val="tx1"/>
                </a:solidFill>
                <a:latin typeface="Arial" panose="020B0604020202020204" pitchFamily="34" charset="0"/>
                <a:ea typeface="楷体" panose="02010609060101010101" pitchFamily="49" charset="-122"/>
              </a:rPr>
              <a:t>T</a:t>
            </a:r>
            <a:r>
              <a:rPr lang="zh-CN" altLang="en-US" sz="2800" dirty="0">
                <a:solidFill>
                  <a:schemeClr val="tx1"/>
                </a:solidFill>
                <a:latin typeface="Arial" panose="020B0604020202020204" pitchFamily="34" charset="0"/>
                <a:ea typeface="楷体" panose="02010609060101010101" pitchFamily="49" charset="-122"/>
              </a:rPr>
              <a:t>的影响</a:t>
            </a:r>
            <a:endParaRPr lang="en-US" altLang="zh-CN" sz="2800" dirty="0">
              <a:solidFill>
                <a:schemeClr val="tx1"/>
              </a:solidFill>
              <a:latin typeface="Arial" panose="020B0604020202020204" pitchFamily="34" charset="0"/>
              <a:ea typeface="楷体" panose="02010609060101010101" pitchFamily="49" charset="-122"/>
            </a:endParaRPr>
          </a:p>
          <a:p>
            <a:pPr>
              <a:lnSpc>
                <a:spcPct val="120000"/>
              </a:lnSpc>
              <a:spcBef>
                <a:spcPts val="600"/>
              </a:spcBef>
              <a:buClr>
                <a:srgbClr val="002060"/>
              </a:buClr>
            </a:pPr>
            <a:r>
              <a:rPr lang="en-US" altLang="zh-CN" sz="2800" dirty="0">
                <a:solidFill>
                  <a:schemeClr val="tx1"/>
                </a:solidFill>
                <a:latin typeface="Arial" panose="020B0604020202020204" pitchFamily="34" charset="0"/>
                <a:ea typeface="楷体" panose="02010609060101010101" pitchFamily="49" charset="-122"/>
              </a:rPr>
              <a:t>T</a:t>
            </a:r>
            <a:r>
              <a:rPr lang="zh-CN" altLang="en-US" sz="2800" dirty="0">
                <a:solidFill>
                  <a:schemeClr val="tx1"/>
                </a:solidFill>
                <a:latin typeface="Arial" panose="020B0604020202020204" pitchFamily="34" charset="0"/>
                <a:ea typeface="楷体" panose="02010609060101010101" pitchFamily="49" charset="-122"/>
              </a:rPr>
              <a:t>既影响反应速率，又影响</a:t>
            </a:r>
            <a:r>
              <a:rPr lang="en-US" altLang="zh-CN" sz="2800" dirty="0">
                <a:solidFill>
                  <a:schemeClr val="tx1"/>
                </a:solidFill>
                <a:latin typeface="Arial" panose="020B0604020202020204" pitchFamily="34" charset="0"/>
                <a:ea typeface="楷体" panose="02010609060101010101" pitchFamily="49" charset="-122"/>
              </a:rPr>
              <a:t>K</a:t>
            </a:r>
            <a:r>
              <a:rPr lang="zh-CN" altLang="en-US" sz="2800" dirty="0">
                <a:solidFill>
                  <a:schemeClr val="tx1"/>
                </a:solidFill>
                <a:latin typeface="Arial" panose="020B0604020202020204" pitchFamily="34" charset="0"/>
                <a:ea typeface="楷体" panose="02010609060101010101" pitchFamily="49" charset="-122"/>
              </a:rPr>
              <a:t>。</a:t>
            </a:r>
            <a:endParaRPr lang="en-US" altLang="zh-CN" sz="2800" dirty="0">
              <a:solidFill>
                <a:schemeClr val="tx1"/>
              </a:solidFill>
              <a:latin typeface="Arial" panose="020B0604020202020204" pitchFamily="34" charset="0"/>
              <a:ea typeface="楷体" panose="02010609060101010101" pitchFamily="49" charset="-122"/>
            </a:endParaRPr>
          </a:p>
          <a:p>
            <a:pPr>
              <a:lnSpc>
                <a:spcPct val="120000"/>
              </a:lnSpc>
              <a:spcBef>
                <a:spcPts val="600"/>
              </a:spcBef>
              <a:buClr>
                <a:srgbClr val="002060"/>
              </a:buClr>
            </a:pPr>
            <a:r>
              <a:rPr lang="en-US" altLang="zh-CN" sz="2800" dirty="0">
                <a:solidFill>
                  <a:schemeClr val="tx1"/>
                </a:solidFill>
                <a:latin typeface="Arial" panose="020B0604020202020204" pitchFamily="34" charset="0"/>
                <a:ea typeface="楷体" panose="02010609060101010101" pitchFamily="49" charset="-122"/>
              </a:rPr>
              <a:t>T</a:t>
            </a:r>
            <a:r>
              <a:rPr lang="zh-CN" altLang="en-US" sz="2800" dirty="0">
                <a:solidFill>
                  <a:schemeClr val="tx1"/>
                </a:solidFill>
                <a:latin typeface="Arial" panose="020B0604020202020204" pitchFamily="34" charset="0"/>
                <a:ea typeface="楷体" panose="02010609060101010101" pitchFamily="49" charset="-122"/>
              </a:rPr>
              <a:t>↑，反应速率↑；</a:t>
            </a:r>
            <a:endParaRPr lang="en-US" altLang="zh-CN" sz="2800" dirty="0">
              <a:solidFill>
                <a:schemeClr val="tx1"/>
              </a:solidFill>
              <a:latin typeface="Arial" panose="020B0604020202020204" pitchFamily="34" charset="0"/>
              <a:ea typeface="楷体" panose="02010609060101010101" pitchFamily="49" charset="-122"/>
            </a:endParaRPr>
          </a:p>
          <a:p>
            <a:pPr>
              <a:lnSpc>
                <a:spcPct val="120000"/>
              </a:lnSpc>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但</a:t>
            </a:r>
            <a:r>
              <a:rPr lang="en-US" altLang="zh-CN" sz="2800" dirty="0">
                <a:solidFill>
                  <a:schemeClr val="tx1"/>
                </a:solidFill>
                <a:latin typeface="Arial" panose="020B0604020202020204" pitchFamily="34" charset="0"/>
                <a:ea typeface="楷体" panose="02010609060101010101" pitchFamily="49" charset="-122"/>
              </a:rPr>
              <a:t>T</a:t>
            </a:r>
            <a:r>
              <a:rPr lang="zh-CN" altLang="en-US" sz="2800" dirty="0">
                <a:solidFill>
                  <a:schemeClr val="tx1"/>
                </a:solidFill>
                <a:latin typeface="Arial" panose="020B0604020202020204" pitchFamily="34" charset="0"/>
                <a:ea typeface="楷体" panose="02010609060101010101" pitchFamily="49" charset="-122"/>
              </a:rPr>
              <a:t>过高会引起挥发、分解；</a:t>
            </a:r>
            <a:endParaRPr lang="en-US" altLang="zh-CN" sz="2800" dirty="0">
              <a:solidFill>
                <a:schemeClr val="tx1"/>
              </a:solidFill>
              <a:latin typeface="Arial" panose="020B0604020202020204" pitchFamily="34" charset="0"/>
              <a:ea typeface="楷体" panose="02010609060101010101" pitchFamily="49" charset="-122"/>
            </a:endParaRPr>
          </a:p>
          <a:p>
            <a:pPr>
              <a:lnSpc>
                <a:spcPct val="120000"/>
              </a:lnSpc>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先高温反应缩短反应时间及提高分子量，再适当降低反应温度。</a:t>
            </a:r>
            <a:endParaRPr lang="en-US" altLang="zh-CN" sz="2800" dirty="0">
              <a:solidFill>
                <a:schemeClr val="tx1"/>
              </a:solidFill>
              <a:latin typeface="Arial" panose="020B0604020202020204" pitchFamily="34" charset="0"/>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4607706" y="1738193"/>
            <a:ext cx="4239722" cy="2520280"/>
          </a:xfrm>
          <a:prstGeom prst="rect">
            <a:avLst/>
          </a:prstGeom>
        </p:spPr>
      </p:pic>
      <p:sp>
        <p:nvSpPr>
          <p:cNvPr id="4" name="矩形 3"/>
          <p:cNvSpPr/>
          <p:nvPr/>
        </p:nvSpPr>
        <p:spPr>
          <a:xfrm>
            <a:off x="5278793" y="4509120"/>
            <a:ext cx="3456384" cy="830997"/>
          </a:xfrm>
          <a:prstGeom prst="rect">
            <a:avLst/>
          </a:prstGeom>
        </p:spPr>
        <p:txBody>
          <a:bodyPr wrap="square">
            <a:spAutoFit/>
          </a:bodyPr>
          <a:lstStyle/>
          <a:p>
            <a:pPr algn="ctr"/>
            <a:r>
              <a:rPr lang="zh-CN" altLang="en-US" sz="2400" dirty="0"/>
              <a:t>PET的[η]与缩聚反应温度及时间的关系</a:t>
            </a:r>
          </a:p>
        </p:txBody>
      </p:sp>
    </p:spTree>
    <p:extLst>
      <p:ext uri="{BB962C8B-B14F-4D97-AF65-F5344CB8AC3E}">
        <p14:creationId xmlns:p14="http://schemas.microsoft.com/office/powerpoint/2010/main" val="895000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692696"/>
            <a:ext cx="8064896" cy="583264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缩聚物端基的活性基团将影响成型时的熔融粘度</a:t>
            </a:r>
          </a:p>
          <a:p>
            <a:pPr marL="457200" indent="-457200">
              <a:spcBef>
                <a:spcPts val="600"/>
              </a:spcBef>
              <a:buClr>
                <a:srgbClr val="002060"/>
              </a:buClr>
              <a:buFont typeface="Wingdings" panose="05000000000000000000" pitchFamily="2" charset="2"/>
              <a:buChar char="u"/>
            </a:pPr>
            <a:endParaRPr lang="en-US" altLang="zh-CN" sz="28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spcBef>
                <a:spcPts val="600"/>
              </a:spcBef>
              <a:buClr>
                <a:srgbClr val="002060"/>
              </a:buClr>
            </a:pPr>
            <a:endParaRPr lang="en-US" altLang="zh-CN" sz="28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10" name="对角圆角矩形 7">
            <a:extLst>
              <a:ext uri="{FF2B5EF4-FFF2-40B4-BE49-F238E27FC236}">
                <a16:creationId xmlns:a16="http://schemas.microsoft.com/office/drawing/2014/main" id="{27A23FFD-AC3D-4A77-9C57-2BD695A9AA70}"/>
              </a:ext>
            </a:extLst>
          </p:cNvPr>
          <p:cNvSpPr/>
          <p:nvPr/>
        </p:nvSpPr>
        <p:spPr>
          <a:xfrm>
            <a:off x="0" y="0"/>
            <a:ext cx="133164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概述</a:t>
            </a:r>
          </a:p>
        </p:txBody>
      </p:sp>
      <p:sp>
        <p:nvSpPr>
          <p:cNvPr id="3073" name="箭头: 右 3072">
            <a:extLst>
              <a:ext uri="{FF2B5EF4-FFF2-40B4-BE49-F238E27FC236}">
                <a16:creationId xmlns:a16="http://schemas.microsoft.com/office/drawing/2014/main" id="{21C52464-BF86-41E8-9205-67BF6237BE57}"/>
              </a:ext>
            </a:extLst>
          </p:cNvPr>
          <p:cNvSpPr/>
          <p:nvPr/>
        </p:nvSpPr>
        <p:spPr>
          <a:xfrm>
            <a:off x="4388311" y="3250450"/>
            <a:ext cx="1008112" cy="43204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箭头: 右 133">
            <a:extLst>
              <a:ext uri="{FF2B5EF4-FFF2-40B4-BE49-F238E27FC236}">
                <a16:creationId xmlns:a16="http://schemas.microsoft.com/office/drawing/2014/main" id="{F04398D3-7130-458E-ACB1-7B7700980C31}"/>
              </a:ext>
            </a:extLst>
          </p:cNvPr>
          <p:cNvSpPr/>
          <p:nvPr/>
        </p:nvSpPr>
        <p:spPr>
          <a:xfrm>
            <a:off x="4474842" y="5120326"/>
            <a:ext cx="1008112" cy="43204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6" name="文本框 3075">
            <a:extLst>
              <a:ext uri="{FF2B5EF4-FFF2-40B4-BE49-F238E27FC236}">
                <a16:creationId xmlns:a16="http://schemas.microsoft.com/office/drawing/2014/main" id="{43DBE56B-73A3-4B08-B35B-B0D16083C4ED}"/>
              </a:ext>
            </a:extLst>
          </p:cNvPr>
          <p:cNvSpPr txBox="1"/>
          <p:nvPr/>
        </p:nvSpPr>
        <p:spPr>
          <a:xfrm>
            <a:off x="691568" y="2113692"/>
            <a:ext cx="3430747" cy="523220"/>
          </a:xfrm>
          <a:prstGeom prst="rect">
            <a:avLst/>
          </a:prstGeom>
          <a:noFill/>
        </p:spPr>
        <p:txBody>
          <a:bodyPr wrap="none" rtlCol="0">
            <a:spAutoFit/>
          </a:bodyPr>
          <a:lstStyle/>
          <a:p>
            <a:r>
              <a:rPr lang="zh-CN" altLang="en-US" sz="2800" b="1" dirty="0">
                <a:latin typeface="楷体" panose="02010609060101010101" pitchFamily="49" charset="-122"/>
                <a:ea typeface="楷体" panose="02010609060101010101" pitchFamily="49" charset="-122"/>
              </a:rPr>
              <a:t>以双官能团单体为例</a:t>
            </a:r>
            <a:endParaRPr lang="en-US" altLang="zh-CN" sz="2800" b="1" dirty="0">
              <a:latin typeface="楷体" panose="02010609060101010101" pitchFamily="49" charset="-122"/>
              <a:ea typeface="楷体" panose="02010609060101010101" pitchFamily="49" charset="-122"/>
            </a:endParaRPr>
          </a:p>
        </p:txBody>
      </p:sp>
      <p:sp>
        <p:nvSpPr>
          <p:cNvPr id="3081" name="文本框 3080">
            <a:extLst>
              <a:ext uri="{FF2B5EF4-FFF2-40B4-BE49-F238E27FC236}">
                <a16:creationId xmlns:a16="http://schemas.microsoft.com/office/drawing/2014/main" id="{D9DE29BA-F173-4C4C-9F5E-03DC8B6EFE1E}"/>
              </a:ext>
            </a:extLst>
          </p:cNvPr>
          <p:cNvSpPr txBox="1"/>
          <p:nvPr/>
        </p:nvSpPr>
        <p:spPr>
          <a:xfrm>
            <a:off x="1976824" y="3949699"/>
            <a:ext cx="877163" cy="369332"/>
          </a:xfrm>
          <a:prstGeom prst="rect">
            <a:avLst/>
          </a:prstGeom>
          <a:noFill/>
        </p:spPr>
        <p:txBody>
          <a:bodyPr wrap="none" rtlCol="0">
            <a:spAutoFit/>
          </a:bodyPr>
          <a:lstStyle/>
          <a:p>
            <a:r>
              <a:rPr lang="zh-CN" altLang="en-US" dirty="0"/>
              <a:t>等摩尔</a:t>
            </a:r>
          </a:p>
        </p:txBody>
      </p:sp>
      <p:sp>
        <p:nvSpPr>
          <p:cNvPr id="140" name="文本框 139">
            <a:extLst>
              <a:ext uri="{FF2B5EF4-FFF2-40B4-BE49-F238E27FC236}">
                <a16:creationId xmlns:a16="http://schemas.microsoft.com/office/drawing/2014/main" id="{54256216-93A4-4026-BBF7-AADDFD8896D7}"/>
              </a:ext>
            </a:extLst>
          </p:cNvPr>
          <p:cNvSpPr txBox="1"/>
          <p:nvPr/>
        </p:nvSpPr>
        <p:spPr>
          <a:xfrm>
            <a:off x="2134421" y="6013849"/>
            <a:ext cx="1107996" cy="369332"/>
          </a:xfrm>
          <a:prstGeom prst="rect">
            <a:avLst/>
          </a:prstGeom>
          <a:noFill/>
        </p:spPr>
        <p:txBody>
          <a:bodyPr wrap="none" rtlCol="0">
            <a:spAutoFit/>
          </a:bodyPr>
          <a:lstStyle/>
          <a:p>
            <a:r>
              <a:rPr lang="zh-CN" altLang="en-US" dirty="0"/>
              <a:t>非等摩尔</a:t>
            </a:r>
          </a:p>
        </p:txBody>
      </p:sp>
      <p:grpSp>
        <p:nvGrpSpPr>
          <p:cNvPr id="7" name="组合 6">
            <a:extLst>
              <a:ext uri="{FF2B5EF4-FFF2-40B4-BE49-F238E27FC236}">
                <a16:creationId xmlns:a16="http://schemas.microsoft.com/office/drawing/2014/main" id="{01675CC7-47DE-40DD-A389-03CED6EBC19F}"/>
              </a:ext>
            </a:extLst>
          </p:cNvPr>
          <p:cNvGrpSpPr/>
          <p:nvPr/>
        </p:nvGrpSpPr>
        <p:grpSpPr>
          <a:xfrm>
            <a:off x="1556098" y="5086889"/>
            <a:ext cx="2043553" cy="534262"/>
            <a:chOff x="2955770" y="2837295"/>
            <a:chExt cx="2043553" cy="534262"/>
          </a:xfrm>
        </p:grpSpPr>
        <p:grpSp>
          <p:nvGrpSpPr>
            <p:cNvPr id="5" name="组合 4">
              <a:extLst>
                <a:ext uri="{FF2B5EF4-FFF2-40B4-BE49-F238E27FC236}">
                  <a16:creationId xmlns:a16="http://schemas.microsoft.com/office/drawing/2014/main" id="{423E35DC-A8BF-494C-B14E-DB0845D521D7}"/>
                </a:ext>
              </a:extLst>
            </p:cNvPr>
            <p:cNvGrpSpPr/>
            <p:nvPr/>
          </p:nvGrpSpPr>
          <p:grpSpPr>
            <a:xfrm rot="12048594">
              <a:off x="3830536" y="2837295"/>
              <a:ext cx="1168787" cy="423989"/>
              <a:chOff x="4985896" y="3653163"/>
              <a:chExt cx="1168787" cy="423989"/>
            </a:xfrm>
          </p:grpSpPr>
          <p:sp>
            <p:nvSpPr>
              <p:cNvPr id="2" name="任意多边形: 形状 1">
                <a:extLst>
                  <a:ext uri="{FF2B5EF4-FFF2-40B4-BE49-F238E27FC236}">
                    <a16:creationId xmlns:a16="http://schemas.microsoft.com/office/drawing/2014/main" id="{D827149C-498C-4292-B99A-387698D33FF6}"/>
                  </a:ext>
                </a:extLst>
              </p:cNvPr>
              <p:cNvSpPr/>
              <p:nvPr/>
            </p:nvSpPr>
            <p:spPr>
              <a:xfrm>
                <a:off x="5066950" y="3653163"/>
                <a:ext cx="1006679" cy="423989"/>
              </a:xfrm>
              <a:custGeom>
                <a:avLst/>
                <a:gdLst>
                  <a:gd name="connsiteX0" fmla="*/ 0 w 1006679"/>
                  <a:gd name="connsiteY0" fmla="*/ 88327 h 423989"/>
                  <a:gd name="connsiteX1" fmla="*/ 251670 w 1006679"/>
                  <a:gd name="connsiteY1" fmla="*/ 21215 h 423989"/>
                  <a:gd name="connsiteX2" fmla="*/ 226503 w 1006679"/>
                  <a:gd name="connsiteY2" fmla="*/ 415498 h 423989"/>
                  <a:gd name="connsiteX3" fmla="*/ 587230 w 1006679"/>
                  <a:gd name="connsiteY3" fmla="*/ 289663 h 423989"/>
                  <a:gd name="connsiteX4" fmla="*/ 855678 w 1006679"/>
                  <a:gd name="connsiteY4" fmla="*/ 264496 h 423989"/>
                  <a:gd name="connsiteX5" fmla="*/ 1006679 w 1006679"/>
                  <a:gd name="connsiteY5" fmla="*/ 331608 h 4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679" h="423989">
                    <a:moveTo>
                      <a:pt x="0" y="88327"/>
                    </a:moveTo>
                    <a:cubicBezTo>
                      <a:pt x="106960" y="27506"/>
                      <a:pt x="213920" y="-33314"/>
                      <a:pt x="251670" y="21215"/>
                    </a:cubicBezTo>
                    <a:cubicBezTo>
                      <a:pt x="289421" y="75743"/>
                      <a:pt x="170576" y="370757"/>
                      <a:pt x="226503" y="415498"/>
                    </a:cubicBezTo>
                    <a:cubicBezTo>
                      <a:pt x="282430" y="460239"/>
                      <a:pt x="482368" y="314830"/>
                      <a:pt x="587230" y="289663"/>
                    </a:cubicBezTo>
                    <a:cubicBezTo>
                      <a:pt x="692092" y="264496"/>
                      <a:pt x="785770" y="257505"/>
                      <a:pt x="855678" y="264496"/>
                    </a:cubicBezTo>
                    <a:cubicBezTo>
                      <a:pt x="925586" y="271487"/>
                      <a:pt x="966132" y="301547"/>
                      <a:pt x="1006679" y="33160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FBCA62C-63F4-4ACF-B47F-19AE4CBFEAD5}"/>
                  </a:ext>
                </a:extLst>
              </p:cNvPr>
              <p:cNvSpPr/>
              <p:nvPr/>
            </p:nvSpPr>
            <p:spPr>
              <a:xfrm>
                <a:off x="4985896" y="368671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ABCCCD9-A6C0-4E68-8B9A-3123EA083F75}"/>
                  </a:ext>
                </a:extLst>
              </p:cNvPr>
              <p:cNvSpPr/>
              <p:nvPr/>
            </p:nvSpPr>
            <p:spPr>
              <a:xfrm>
                <a:off x="6046683" y="3969152"/>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
              <a:extLst>
                <a:ext uri="{FF2B5EF4-FFF2-40B4-BE49-F238E27FC236}">
                  <a16:creationId xmlns:a16="http://schemas.microsoft.com/office/drawing/2014/main" id="{0C50D1C0-C69D-4B6F-8710-878996C26324}"/>
                </a:ext>
              </a:extLst>
            </p:cNvPr>
            <p:cNvGrpSpPr/>
            <p:nvPr/>
          </p:nvGrpSpPr>
          <p:grpSpPr>
            <a:xfrm rot="1397950">
              <a:off x="2955770" y="2924747"/>
              <a:ext cx="1739298" cy="446810"/>
              <a:chOff x="4985896" y="3653163"/>
              <a:chExt cx="1739298" cy="446810"/>
            </a:xfrm>
          </p:grpSpPr>
          <p:grpSp>
            <p:nvGrpSpPr>
              <p:cNvPr id="24" name="组合 23">
                <a:extLst>
                  <a:ext uri="{FF2B5EF4-FFF2-40B4-BE49-F238E27FC236}">
                    <a16:creationId xmlns:a16="http://schemas.microsoft.com/office/drawing/2014/main" id="{0A723538-5A9A-4826-A369-59FCFE17A92C}"/>
                  </a:ext>
                </a:extLst>
              </p:cNvPr>
              <p:cNvGrpSpPr/>
              <p:nvPr/>
            </p:nvGrpSpPr>
            <p:grpSpPr>
              <a:xfrm rot="10800000">
                <a:off x="5556407" y="3675984"/>
                <a:ext cx="1168787" cy="423989"/>
                <a:chOff x="4985896" y="3653163"/>
                <a:chExt cx="1168787" cy="423989"/>
              </a:xfrm>
            </p:grpSpPr>
            <p:sp>
              <p:nvSpPr>
                <p:cNvPr id="25" name="任意多边形: 形状 24">
                  <a:extLst>
                    <a:ext uri="{FF2B5EF4-FFF2-40B4-BE49-F238E27FC236}">
                      <a16:creationId xmlns:a16="http://schemas.microsoft.com/office/drawing/2014/main" id="{FBB051F3-EA8B-4A13-BFAC-3D3E4FB45A2F}"/>
                    </a:ext>
                  </a:extLst>
                </p:cNvPr>
                <p:cNvSpPr/>
                <p:nvPr/>
              </p:nvSpPr>
              <p:spPr>
                <a:xfrm>
                  <a:off x="5066950" y="3653163"/>
                  <a:ext cx="1006679" cy="423989"/>
                </a:xfrm>
                <a:custGeom>
                  <a:avLst/>
                  <a:gdLst>
                    <a:gd name="connsiteX0" fmla="*/ 0 w 1006679"/>
                    <a:gd name="connsiteY0" fmla="*/ 88327 h 423989"/>
                    <a:gd name="connsiteX1" fmla="*/ 251670 w 1006679"/>
                    <a:gd name="connsiteY1" fmla="*/ 21215 h 423989"/>
                    <a:gd name="connsiteX2" fmla="*/ 226503 w 1006679"/>
                    <a:gd name="connsiteY2" fmla="*/ 415498 h 423989"/>
                    <a:gd name="connsiteX3" fmla="*/ 587230 w 1006679"/>
                    <a:gd name="connsiteY3" fmla="*/ 289663 h 423989"/>
                    <a:gd name="connsiteX4" fmla="*/ 855678 w 1006679"/>
                    <a:gd name="connsiteY4" fmla="*/ 264496 h 423989"/>
                    <a:gd name="connsiteX5" fmla="*/ 1006679 w 1006679"/>
                    <a:gd name="connsiteY5" fmla="*/ 331608 h 4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679" h="423989">
                      <a:moveTo>
                        <a:pt x="0" y="88327"/>
                      </a:moveTo>
                      <a:cubicBezTo>
                        <a:pt x="106960" y="27506"/>
                        <a:pt x="213920" y="-33314"/>
                        <a:pt x="251670" y="21215"/>
                      </a:cubicBezTo>
                      <a:cubicBezTo>
                        <a:pt x="289421" y="75743"/>
                        <a:pt x="170576" y="370757"/>
                        <a:pt x="226503" y="415498"/>
                      </a:cubicBezTo>
                      <a:cubicBezTo>
                        <a:pt x="282430" y="460239"/>
                        <a:pt x="482368" y="314830"/>
                        <a:pt x="587230" y="289663"/>
                      </a:cubicBezTo>
                      <a:cubicBezTo>
                        <a:pt x="692092" y="264496"/>
                        <a:pt x="785770" y="257505"/>
                        <a:pt x="855678" y="264496"/>
                      </a:cubicBezTo>
                      <a:cubicBezTo>
                        <a:pt x="925586" y="271487"/>
                        <a:pt x="966132" y="301547"/>
                        <a:pt x="1006679" y="33160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3829E128-A691-4328-9268-09D60EBBA1DD}"/>
                    </a:ext>
                  </a:extLst>
                </p:cNvPr>
                <p:cNvSpPr/>
                <p:nvPr/>
              </p:nvSpPr>
              <p:spPr>
                <a:xfrm>
                  <a:off x="4985896" y="368671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0D56237F-09CD-4CC3-9F7E-42ECB19BDD0E}"/>
                    </a:ext>
                  </a:extLst>
                </p:cNvPr>
                <p:cNvSpPr/>
                <p:nvPr/>
              </p:nvSpPr>
              <p:spPr>
                <a:xfrm>
                  <a:off x="6046683" y="3969152"/>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8" name="组合 27">
                <a:extLst>
                  <a:ext uri="{FF2B5EF4-FFF2-40B4-BE49-F238E27FC236}">
                    <a16:creationId xmlns:a16="http://schemas.microsoft.com/office/drawing/2014/main" id="{C5B01C76-FC7B-489F-AE22-82634C2BA798}"/>
                  </a:ext>
                </a:extLst>
              </p:cNvPr>
              <p:cNvGrpSpPr/>
              <p:nvPr/>
            </p:nvGrpSpPr>
            <p:grpSpPr>
              <a:xfrm>
                <a:off x="4985896" y="3653163"/>
                <a:ext cx="1168787" cy="423989"/>
                <a:chOff x="4985896" y="3653163"/>
                <a:chExt cx="1168787" cy="423989"/>
              </a:xfrm>
            </p:grpSpPr>
            <p:sp>
              <p:nvSpPr>
                <p:cNvPr id="29" name="任意多边形: 形状 28">
                  <a:extLst>
                    <a:ext uri="{FF2B5EF4-FFF2-40B4-BE49-F238E27FC236}">
                      <a16:creationId xmlns:a16="http://schemas.microsoft.com/office/drawing/2014/main" id="{9A411C81-46C7-4E46-AC6D-FBAF59735F73}"/>
                    </a:ext>
                  </a:extLst>
                </p:cNvPr>
                <p:cNvSpPr/>
                <p:nvPr/>
              </p:nvSpPr>
              <p:spPr>
                <a:xfrm>
                  <a:off x="5066950" y="3653163"/>
                  <a:ext cx="1006679" cy="423989"/>
                </a:xfrm>
                <a:custGeom>
                  <a:avLst/>
                  <a:gdLst>
                    <a:gd name="connsiteX0" fmla="*/ 0 w 1006679"/>
                    <a:gd name="connsiteY0" fmla="*/ 88327 h 423989"/>
                    <a:gd name="connsiteX1" fmla="*/ 251670 w 1006679"/>
                    <a:gd name="connsiteY1" fmla="*/ 21215 h 423989"/>
                    <a:gd name="connsiteX2" fmla="*/ 226503 w 1006679"/>
                    <a:gd name="connsiteY2" fmla="*/ 415498 h 423989"/>
                    <a:gd name="connsiteX3" fmla="*/ 587230 w 1006679"/>
                    <a:gd name="connsiteY3" fmla="*/ 289663 h 423989"/>
                    <a:gd name="connsiteX4" fmla="*/ 855678 w 1006679"/>
                    <a:gd name="connsiteY4" fmla="*/ 264496 h 423989"/>
                    <a:gd name="connsiteX5" fmla="*/ 1006679 w 1006679"/>
                    <a:gd name="connsiteY5" fmla="*/ 331608 h 4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679" h="423989">
                      <a:moveTo>
                        <a:pt x="0" y="88327"/>
                      </a:moveTo>
                      <a:cubicBezTo>
                        <a:pt x="106960" y="27506"/>
                        <a:pt x="213920" y="-33314"/>
                        <a:pt x="251670" y="21215"/>
                      </a:cubicBezTo>
                      <a:cubicBezTo>
                        <a:pt x="289421" y="75743"/>
                        <a:pt x="170576" y="370757"/>
                        <a:pt x="226503" y="415498"/>
                      </a:cubicBezTo>
                      <a:cubicBezTo>
                        <a:pt x="282430" y="460239"/>
                        <a:pt x="482368" y="314830"/>
                        <a:pt x="587230" y="289663"/>
                      </a:cubicBezTo>
                      <a:cubicBezTo>
                        <a:pt x="692092" y="264496"/>
                        <a:pt x="785770" y="257505"/>
                        <a:pt x="855678" y="264496"/>
                      </a:cubicBezTo>
                      <a:cubicBezTo>
                        <a:pt x="925586" y="271487"/>
                        <a:pt x="966132" y="301547"/>
                        <a:pt x="1006679" y="33160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30BC329-75FF-4808-8867-AFF82156D6AB}"/>
                    </a:ext>
                  </a:extLst>
                </p:cNvPr>
                <p:cNvSpPr/>
                <p:nvPr/>
              </p:nvSpPr>
              <p:spPr>
                <a:xfrm>
                  <a:off x="4985896" y="368671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87988C8-3C8D-4267-A188-B3A2852702EF}"/>
                    </a:ext>
                  </a:extLst>
                </p:cNvPr>
                <p:cNvSpPr/>
                <p:nvPr/>
              </p:nvSpPr>
              <p:spPr>
                <a:xfrm>
                  <a:off x="6046683" y="3969152"/>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34" name="组合 33">
            <a:extLst>
              <a:ext uri="{FF2B5EF4-FFF2-40B4-BE49-F238E27FC236}">
                <a16:creationId xmlns:a16="http://schemas.microsoft.com/office/drawing/2014/main" id="{9989081C-8827-4394-9371-C86CF11A1C6C}"/>
              </a:ext>
            </a:extLst>
          </p:cNvPr>
          <p:cNvGrpSpPr/>
          <p:nvPr/>
        </p:nvGrpSpPr>
        <p:grpSpPr>
          <a:xfrm>
            <a:off x="1504970" y="3043787"/>
            <a:ext cx="2043553" cy="534262"/>
            <a:chOff x="2955770" y="2837295"/>
            <a:chExt cx="2043553" cy="534262"/>
          </a:xfrm>
        </p:grpSpPr>
        <p:grpSp>
          <p:nvGrpSpPr>
            <p:cNvPr id="35" name="组合 34">
              <a:extLst>
                <a:ext uri="{FF2B5EF4-FFF2-40B4-BE49-F238E27FC236}">
                  <a16:creationId xmlns:a16="http://schemas.microsoft.com/office/drawing/2014/main" id="{CCCBF2E7-6A17-4E03-8529-9A1FF332E814}"/>
                </a:ext>
              </a:extLst>
            </p:cNvPr>
            <p:cNvGrpSpPr/>
            <p:nvPr/>
          </p:nvGrpSpPr>
          <p:grpSpPr>
            <a:xfrm rot="12048594">
              <a:off x="3830536" y="2837295"/>
              <a:ext cx="1168787" cy="423989"/>
              <a:chOff x="4985896" y="3653163"/>
              <a:chExt cx="1168787" cy="423989"/>
            </a:xfrm>
          </p:grpSpPr>
          <p:sp>
            <p:nvSpPr>
              <p:cNvPr id="45" name="任意多边形: 形状 44">
                <a:extLst>
                  <a:ext uri="{FF2B5EF4-FFF2-40B4-BE49-F238E27FC236}">
                    <a16:creationId xmlns:a16="http://schemas.microsoft.com/office/drawing/2014/main" id="{DA36C021-8850-409C-ABDF-81FA4553DD47}"/>
                  </a:ext>
                </a:extLst>
              </p:cNvPr>
              <p:cNvSpPr/>
              <p:nvPr/>
            </p:nvSpPr>
            <p:spPr>
              <a:xfrm>
                <a:off x="5066950" y="3653163"/>
                <a:ext cx="1006679" cy="423989"/>
              </a:xfrm>
              <a:custGeom>
                <a:avLst/>
                <a:gdLst>
                  <a:gd name="connsiteX0" fmla="*/ 0 w 1006679"/>
                  <a:gd name="connsiteY0" fmla="*/ 88327 h 423989"/>
                  <a:gd name="connsiteX1" fmla="*/ 251670 w 1006679"/>
                  <a:gd name="connsiteY1" fmla="*/ 21215 h 423989"/>
                  <a:gd name="connsiteX2" fmla="*/ 226503 w 1006679"/>
                  <a:gd name="connsiteY2" fmla="*/ 415498 h 423989"/>
                  <a:gd name="connsiteX3" fmla="*/ 587230 w 1006679"/>
                  <a:gd name="connsiteY3" fmla="*/ 289663 h 423989"/>
                  <a:gd name="connsiteX4" fmla="*/ 855678 w 1006679"/>
                  <a:gd name="connsiteY4" fmla="*/ 264496 h 423989"/>
                  <a:gd name="connsiteX5" fmla="*/ 1006679 w 1006679"/>
                  <a:gd name="connsiteY5" fmla="*/ 331608 h 4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679" h="423989">
                    <a:moveTo>
                      <a:pt x="0" y="88327"/>
                    </a:moveTo>
                    <a:cubicBezTo>
                      <a:pt x="106960" y="27506"/>
                      <a:pt x="213920" y="-33314"/>
                      <a:pt x="251670" y="21215"/>
                    </a:cubicBezTo>
                    <a:cubicBezTo>
                      <a:pt x="289421" y="75743"/>
                      <a:pt x="170576" y="370757"/>
                      <a:pt x="226503" y="415498"/>
                    </a:cubicBezTo>
                    <a:cubicBezTo>
                      <a:pt x="282430" y="460239"/>
                      <a:pt x="482368" y="314830"/>
                      <a:pt x="587230" y="289663"/>
                    </a:cubicBezTo>
                    <a:cubicBezTo>
                      <a:pt x="692092" y="264496"/>
                      <a:pt x="785770" y="257505"/>
                      <a:pt x="855678" y="264496"/>
                    </a:cubicBezTo>
                    <a:cubicBezTo>
                      <a:pt x="925586" y="271487"/>
                      <a:pt x="966132" y="301547"/>
                      <a:pt x="1006679" y="33160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9835331-5430-44BA-9C05-17971403478C}"/>
                  </a:ext>
                </a:extLst>
              </p:cNvPr>
              <p:cNvSpPr/>
              <p:nvPr/>
            </p:nvSpPr>
            <p:spPr>
              <a:xfrm>
                <a:off x="4985896" y="368671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CA93E49A-8772-4B5E-ABFD-6DB93F894AAF}"/>
                  </a:ext>
                </a:extLst>
              </p:cNvPr>
              <p:cNvSpPr/>
              <p:nvPr/>
            </p:nvSpPr>
            <p:spPr>
              <a:xfrm>
                <a:off x="6046683" y="3969152"/>
                <a:ext cx="108000" cy="10800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3DAC55ED-4FF7-4E4A-AA4B-878363F1848A}"/>
                </a:ext>
              </a:extLst>
            </p:cNvPr>
            <p:cNvGrpSpPr/>
            <p:nvPr/>
          </p:nvGrpSpPr>
          <p:grpSpPr>
            <a:xfrm rot="1397950">
              <a:off x="2955770" y="2924747"/>
              <a:ext cx="1739298" cy="446810"/>
              <a:chOff x="4985896" y="3653163"/>
              <a:chExt cx="1739298" cy="446810"/>
            </a:xfrm>
          </p:grpSpPr>
          <p:grpSp>
            <p:nvGrpSpPr>
              <p:cNvPr id="37" name="组合 36">
                <a:extLst>
                  <a:ext uri="{FF2B5EF4-FFF2-40B4-BE49-F238E27FC236}">
                    <a16:creationId xmlns:a16="http://schemas.microsoft.com/office/drawing/2014/main" id="{901C2A6F-9E30-44EE-A072-253F47965993}"/>
                  </a:ext>
                </a:extLst>
              </p:cNvPr>
              <p:cNvGrpSpPr/>
              <p:nvPr/>
            </p:nvGrpSpPr>
            <p:grpSpPr>
              <a:xfrm rot="10800000">
                <a:off x="5556407" y="3675984"/>
                <a:ext cx="1168787" cy="423989"/>
                <a:chOff x="4985896" y="3653163"/>
                <a:chExt cx="1168787" cy="423989"/>
              </a:xfrm>
            </p:grpSpPr>
            <p:sp>
              <p:nvSpPr>
                <p:cNvPr id="42" name="任意多边形: 形状 41">
                  <a:extLst>
                    <a:ext uri="{FF2B5EF4-FFF2-40B4-BE49-F238E27FC236}">
                      <a16:creationId xmlns:a16="http://schemas.microsoft.com/office/drawing/2014/main" id="{2AAE9AD0-0FB1-4B82-9B1A-2CD47C93897B}"/>
                    </a:ext>
                  </a:extLst>
                </p:cNvPr>
                <p:cNvSpPr/>
                <p:nvPr/>
              </p:nvSpPr>
              <p:spPr>
                <a:xfrm>
                  <a:off x="5066950" y="3653163"/>
                  <a:ext cx="1006679" cy="423989"/>
                </a:xfrm>
                <a:custGeom>
                  <a:avLst/>
                  <a:gdLst>
                    <a:gd name="connsiteX0" fmla="*/ 0 w 1006679"/>
                    <a:gd name="connsiteY0" fmla="*/ 88327 h 423989"/>
                    <a:gd name="connsiteX1" fmla="*/ 251670 w 1006679"/>
                    <a:gd name="connsiteY1" fmla="*/ 21215 h 423989"/>
                    <a:gd name="connsiteX2" fmla="*/ 226503 w 1006679"/>
                    <a:gd name="connsiteY2" fmla="*/ 415498 h 423989"/>
                    <a:gd name="connsiteX3" fmla="*/ 587230 w 1006679"/>
                    <a:gd name="connsiteY3" fmla="*/ 289663 h 423989"/>
                    <a:gd name="connsiteX4" fmla="*/ 855678 w 1006679"/>
                    <a:gd name="connsiteY4" fmla="*/ 264496 h 423989"/>
                    <a:gd name="connsiteX5" fmla="*/ 1006679 w 1006679"/>
                    <a:gd name="connsiteY5" fmla="*/ 331608 h 4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679" h="423989">
                      <a:moveTo>
                        <a:pt x="0" y="88327"/>
                      </a:moveTo>
                      <a:cubicBezTo>
                        <a:pt x="106960" y="27506"/>
                        <a:pt x="213920" y="-33314"/>
                        <a:pt x="251670" y="21215"/>
                      </a:cubicBezTo>
                      <a:cubicBezTo>
                        <a:pt x="289421" y="75743"/>
                        <a:pt x="170576" y="370757"/>
                        <a:pt x="226503" y="415498"/>
                      </a:cubicBezTo>
                      <a:cubicBezTo>
                        <a:pt x="282430" y="460239"/>
                        <a:pt x="482368" y="314830"/>
                        <a:pt x="587230" y="289663"/>
                      </a:cubicBezTo>
                      <a:cubicBezTo>
                        <a:pt x="692092" y="264496"/>
                        <a:pt x="785770" y="257505"/>
                        <a:pt x="855678" y="264496"/>
                      </a:cubicBezTo>
                      <a:cubicBezTo>
                        <a:pt x="925586" y="271487"/>
                        <a:pt x="966132" y="301547"/>
                        <a:pt x="1006679" y="33160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38ADC093-AF89-4118-AE33-8FC74AB95D22}"/>
                    </a:ext>
                  </a:extLst>
                </p:cNvPr>
                <p:cNvSpPr/>
                <p:nvPr/>
              </p:nvSpPr>
              <p:spPr>
                <a:xfrm>
                  <a:off x="4985896" y="368671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76A93EE-2664-4A62-8110-7815FF396CAE}"/>
                    </a:ext>
                  </a:extLst>
                </p:cNvPr>
                <p:cNvSpPr/>
                <p:nvPr/>
              </p:nvSpPr>
              <p:spPr>
                <a:xfrm>
                  <a:off x="6046683" y="3969152"/>
                  <a:ext cx="108000" cy="10800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470DEED9-484B-429C-9D7F-9A3C7761A431}"/>
                  </a:ext>
                </a:extLst>
              </p:cNvPr>
              <p:cNvGrpSpPr/>
              <p:nvPr/>
            </p:nvGrpSpPr>
            <p:grpSpPr>
              <a:xfrm>
                <a:off x="4985896" y="3653163"/>
                <a:ext cx="1168787" cy="423989"/>
                <a:chOff x="4985896" y="3653163"/>
                <a:chExt cx="1168787" cy="423989"/>
              </a:xfrm>
            </p:grpSpPr>
            <p:sp>
              <p:nvSpPr>
                <p:cNvPr id="39" name="任意多边形: 形状 38">
                  <a:extLst>
                    <a:ext uri="{FF2B5EF4-FFF2-40B4-BE49-F238E27FC236}">
                      <a16:creationId xmlns:a16="http://schemas.microsoft.com/office/drawing/2014/main" id="{35D30DB4-D7F0-4716-AD1C-15AD72E48647}"/>
                    </a:ext>
                  </a:extLst>
                </p:cNvPr>
                <p:cNvSpPr/>
                <p:nvPr/>
              </p:nvSpPr>
              <p:spPr>
                <a:xfrm>
                  <a:off x="5066950" y="3653163"/>
                  <a:ext cx="1006679" cy="423989"/>
                </a:xfrm>
                <a:custGeom>
                  <a:avLst/>
                  <a:gdLst>
                    <a:gd name="connsiteX0" fmla="*/ 0 w 1006679"/>
                    <a:gd name="connsiteY0" fmla="*/ 88327 h 423989"/>
                    <a:gd name="connsiteX1" fmla="*/ 251670 w 1006679"/>
                    <a:gd name="connsiteY1" fmla="*/ 21215 h 423989"/>
                    <a:gd name="connsiteX2" fmla="*/ 226503 w 1006679"/>
                    <a:gd name="connsiteY2" fmla="*/ 415498 h 423989"/>
                    <a:gd name="connsiteX3" fmla="*/ 587230 w 1006679"/>
                    <a:gd name="connsiteY3" fmla="*/ 289663 h 423989"/>
                    <a:gd name="connsiteX4" fmla="*/ 855678 w 1006679"/>
                    <a:gd name="connsiteY4" fmla="*/ 264496 h 423989"/>
                    <a:gd name="connsiteX5" fmla="*/ 1006679 w 1006679"/>
                    <a:gd name="connsiteY5" fmla="*/ 331608 h 4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679" h="423989">
                      <a:moveTo>
                        <a:pt x="0" y="88327"/>
                      </a:moveTo>
                      <a:cubicBezTo>
                        <a:pt x="106960" y="27506"/>
                        <a:pt x="213920" y="-33314"/>
                        <a:pt x="251670" y="21215"/>
                      </a:cubicBezTo>
                      <a:cubicBezTo>
                        <a:pt x="289421" y="75743"/>
                        <a:pt x="170576" y="370757"/>
                        <a:pt x="226503" y="415498"/>
                      </a:cubicBezTo>
                      <a:cubicBezTo>
                        <a:pt x="282430" y="460239"/>
                        <a:pt x="482368" y="314830"/>
                        <a:pt x="587230" y="289663"/>
                      </a:cubicBezTo>
                      <a:cubicBezTo>
                        <a:pt x="692092" y="264496"/>
                        <a:pt x="785770" y="257505"/>
                        <a:pt x="855678" y="264496"/>
                      </a:cubicBezTo>
                      <a:cubicBezTo>
                        <a:pt x="925586" y="271487"/>
                        <a:pt x="966132" y="301547"/>
                        <a:pt x="1006679" y="33160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D00A552-BAA3-4DA3-ACA0-DB8EF80CCCFD}"/>
                    </a:ext>
                  </a:extLst>
                </p:cNvPr>
                <p:cNvSpPr/>
                <p:nvPr/>
              </p:nvSpPr>
              <p:spPr>
                <a:xfrm>
                  <a:off x="4985896" y="368671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64D98967-1F31-4217-A7EC-122BCEF0A86E}"/>
                    </a:ext>
                  </a:extLst>
                </p:cNvPr>
                <p:cNvSpPr/>
                <p:nvPr/>
              </p:nvSpPr>
              <p:spPr>
                <a:xfrm>
                  <a:off x="6046683" y="3969152"/>
                  <a:ext cx="108000" cy="10800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8" name="组合 47">
            <a:extLst>
              <a:ext uri="{FF2B5EF4-FFF2-40B4-BE49-F238E27FC236}">
                <a16:creationId xmlns:a16="http://schemas.microsoft.com/office/drawing/2014/main" id="{189A2485-4E0A-4452-91A4-3B0662C7F5D8}"/>
              </a:ext>
            </a:extLst>
          </p:cNvPr>
          <p:cNvGrpSpPr/>
          <p:nvPr/>
        </p:nvGrpSpPr>
        <p:grpSpPr>
          <a:xfrm>
            <a:off x="6168398" y="5095199"/>
            <a:ext cx="2043553" cy="534262"/>
            <a:chOff x="2955770" y="2837295"/>
            <a:chExt cx="2043553" cy="534262"/>
          </a:xfrm>
        </p:grpSpPr>
        <p:grpSp>
          <p:nvGrpSpPr>
            <p:cNvPr id="49" name="组合 48">
              <a:extLst>
                <a:ext uri="{FF2B5EF4-FFF2-40B4-BE49-F238E27FC236}">
                  <a16:creationId xmlns:a16="http://schemas.microsoft.com/office/drawing/2014/main" id="{36341F64-C80B-4D00-A0C4-FB3A937F1D64}"/>
                </a:ext>
              </a:extLst>
            </p:cNvPr>
            <p:cNvGrpSpPr/>
            <p:nvPr/>
          </p:nvGrpSpPr>
          <p:grpSpPr>
            <a:xfrm rot="12048594">
              <a:off x="3830536" y="2837295"/>
              <a:ext cx="1168787" cy="423989"/>
              <a:chOff x="4985896" y="3653163"/>
              <a:chExt cx="1168787" cy="423989"/>
            </a:xfrm>
          </p:grpSpPr>
          <p:sp>
            <p:nvSpPr>
              <p:cNvPr id="60" name="任意多边形: 形状 59">
                <a:extLst>
                  <a:ext uri="{FF2B5EF4-FFF2-40B4-BE49-F238E27FC236}">
                    <a16:creationId xmlns:a16="http://schemas.microsoft.com/office/drawing/2014/main" id="{DA07A112-5094-4973-A3ED-E8FA85A4D91C}"/>
                  </a:ext>
                </a:extLst>
              </p:cNvPr>
              <p:cNvSpPr/>
              <p:nvPr/>
            </p:nvSpPr>
            <p:spPr>
              <a:xfrm>
                <a:off x="5066950" y="3653163"/>
                <a:ext cx="1006679" cy="423989"/>
              </a:xfrm>
              <a:custGeom>
                <a:avLst/>
                <a:gdLst>
                  <a:gd name="connsiteX0" fmla="*/ 0 w 1006679"/>
                  <a:gd name="connsiteY0" fmla="*/ 88327 h 423989"/>
                  <a:gd name="connsiteX1" fmla="*/ 251670 w 1006679"/>
                  <a:gd name="connsiteY1" fmla="*/ 21215 h 423989"/>
                  <a:gd name="connsiteX2" fmla="*/ 226503 w 1006679"/>
                  <a:gd name="connsiteY2" fmla="*/ 415498 h 423989"/>
                  <a:gd name="connsiteX3" fmla="*/ 587230 w 1006679"/>
                  <a:gd name="connsiteY3" fmla="*/ 289663 h 423989"/>
                  <a:gd name="connsiteX4" fmla="*/ 855678 w 1006679"/>
                  <a:gd name="connsiteY4" fmla="*/ 264496 h 423989"/>
                  <a:gd name="connsiteX5" fmla="*/ 1006679 w 1006679"/>
                  <a:gd name="connsiteY5" fmla="*/ 331608 h 4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679" h="423989">
                    <a:moveTo>
                      <a:pt x="0" y="88327"/>
                    </a:moveTo>
                    <a:cubicBezTo>
                      <a:pt x="106960" y="27506"/>
                      <a:pt x="213920" y="-33314"/>
                      <a:pt x="251670" y="21215"/>
                    </a:cubicBezTo>
                    <a:cubicBezTo>
                      <a:pt x="289421" y="75743"/>
                      <a:pt x="170576" y="370757"/>
                      <a:pt x="226503" y="415498"/>
                    </a:cubicBezTo>
                    <a:cubicBezTo>
                      <a:pt x="282430" y="460239"/>
                      <a:pt x="482368" y="314830"/>
                      <a:pt x="587230" y="289663"/>
                    </a:cubicBezTo>
                    <a:cubicBezTo>
                      <a:pt x="692092" y="264496"/>
                      <a:pt x="785770" y="257505"/>
                      <a:pt x="855678" y="264496"/>
                    </a:cubicBezTo>
                    <a:cubicBezTo>
                      <a:pt x="925586" y="271487"/>
                      <a:pt x="966132" y="301547"/>
                      <a:pt x="1006679" y="33160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EE53D36-6DF3-42CD-A6E9-84DE1A6A6D94}"/>
                  </a:ext>
                </a:extLst>
              </p:cNvPr>
              <p:cNvSpPr/>
              <p:nvPr/>
            </p:nvSpPr>
            <p:spPr>
              <a:xfrm>
                <a:off x="4985896" y="368671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F7CD337-1476-4A4C-B17E-036E64EDB30D}"/>
                  </a:ext>
                </a:extLst>
              </p:cNvPr>
              <p:cNvSpPr/>
              <p:nvPr/>
            </p:nvSpPr>
            <p:spPr>
              <a:xfrm>
                <a:off x="6046683" y="3969152"/>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0" name="组合 49">
              <a:extLst>
                <a:ext uri="{FF2B5EF4-FFF2-40B4-BE49-F238E27FC236}">
                  <a16:creationId xmlns:a16="http://schemas.microsoft.com/office/drawing/2014/main" id="{8BEEF981-9103-4101-A4DD-DB4E836410C3}"/>
                </a:ext>
              </a:extLst>
            </p:cNvPr>
            <p:cNvGrpSpPr/>
            <p:nvPr/>
          </p:nvGrpSpPr>
          <p:grpSpPr>
            <a:xfrm rot="1397950">
              <a:off x="2955770" y="2924747"/>
              <a:ext cx="1739298" cy="446810"/>
              <a:chOff x="4985896" y="3653163"/>
              <a:chExt cx="1739298" cy="446810"/>
            </a:xfrm>
          </p:grpSpPr>
          <p:grpSp>
            <p:nvGrpSpPr>
              <p:cNvPr id="52" name="组合 51">
                <a:extLst>
                  <a:ext uri="{FF2B5EF4-FFF2-40B4-BE49-F238E27FC236}">
                    <a16:creationId xmlns:a16="http://schemas.microsoft.com/office/drawing/2014/main" id="{892DDDA9-BB5A-48AE-97A0-78B1840BED3D}"/>
                  </a:ext>
                </a:extLst>
              </p:cNvPr>
              <p:cNvGrpSpPr/>
              <p:nvPr/>
            </p:nvGrpSpPr>
            <p:grpSpPr>
              <a:xfrm rot="10800000">
                <a:off x="5556407" y="3675984"/>
                <a:ext cx="1168787" cy="423989"/>
                <a:chOff x="4985896" y="3653163"/>
                <a:chExt cx="1168787" cy="423989"/>
              </a:xfrm>
            </p:grpSpPr>
            <p:sp>
              <p:nvSpPr>
                <p:cNvPr id="57" name="任意多边形: 形状 56">
                  <a:extLst>
                    <a:ext uri="{FF2B5EF4-FFF2-40B4-BE49-F238E27FC236}">
                      <a16:creationId xmlns:a16="http://schemas.microsoft.com/office/drawing/2014/main" id="{C3B4906E-9F61-4ECB-9D62-B893F0647365}"/>
                    </a:ext>
                  </a:extLst>
                </p:cNvPr>
                <p:cNvSpPr/>
                <p:nvPr/>
              </p:nvSpPr>
              <p:spPr>
                <a:xfrm>
                  <a:off x="5066950" y="3653163"/>
                  <a:ext cx="1006679" cy="423989"/>
                </a:xfrm>
                <a:custGeom>
                  <a:avLst/>
                  <a:gdLst>
                    <a:gd name="connsiteX0" fmla="*/ 0 w 1006679"/>
                    <a:gd name="connsiteY0" fmla="*/ 88327 h 423989"/>
                    <a:gd name="connsiteX1" fmla="*/ 251670 w 1006679"/>
                    <a:gd name="connsiteY1" fmla="*/ 21215 h 423989"/>
                    <a:gd name="connsiteX2" fmla="*/ 226503 w 1006679"/>
                    <a:gd name="connsiteY2" fmla="*/ 415498 h 423989"/>
                    <a:gd name="connsiteX3" fmla="*/ 587230 w 1006679"/>
                    <a:gd name="connsiteY3" fmla="*/ 289663 h 423989"/>
                    <a:gd name="connsiteX4" fmla="*/ 855678 w 1006679"/>
                    <a:gd name="connsiteY4" fmla="*/ 264496 h 423989"/>
                    <a:gd name="connsiteX5" fmla="*/ 1006679 w 1006679"/>
                    <a:gd name="connsiteY5" fmla="*/ 331608 h 4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679" h="423989">
                      <a:moveTo>
                        <a:pt x="0" y="88327"/>
                      </a:moveTo>
                      <a:cubicBezTo>
                        <a:pt x="106960" y="27506"/>
                        <a:pt x="213920" y="-33314"/>
                        <a:pt x="251670" y="21215"/>
                      </a:cubicBezTo>
                      <a:cubicBezTo>
                        <a:pt x="289421" y="75743"/>
                        <a:pt x="170576" y="370757"/>
                        <a:pt x="226503" y="415498"/>
                      </a:cubicBezTo>
                      <a:cubicBezTo>
                        <a:pt x="282430" y="460239"/>
                        <a:pt x="482368" y="314830"/>
                        <a:pt x="587230" y="289663"/>
                      </a:cubicBezTo>
                      <a:cubicBezTo>
                        <a:pt x="692092" y="264496"/>
                        <a:pt x="785770" y="257505"/>
                        <a:pt x="855678" y="264496"/>
                      </a:cubicBezTo>
                      <a:cubicBezTo>
                        <a:pt x="925586" y="271487"/>
                        <a:pt x="966132" y="301547"/>
                        <a:pt x="1006679" y="33160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74E94C3A-2BFA-41B7-AF64-8ADAD33E4A30}"/>
                    </a:ext>
                  </a:extLst>
                </p:cNvPr>
                <p:cNvSpPr/>
                <p:nvPr/>
              </p:nvSpPr>
              <p:spPr>
                <a:xfrm>
                  <a:off x="4985896" y="368671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B50127F6-BDB0-4BEC-BA37-CD7CCE2FE7D9}"/>
                    </a:ext>
                  </a:extLst>
                </p:cNvPr>
                <p:cNvSpPr/>
                <p:nvPr/>
              </p:nvSpPr>
              <p:spPr>
                <a:xfrm>
                  <a:off x="6046683" y="3969152"/>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3" name="组合 52">
                <a:extLst>
                  <a:ext uri="{FF2B5EF4-FFF2-40B4-BE49-F238E27FC236}">
                    <a16:creationId xmlns:a16="http://schemas.microsoft.com/office/drawing/2014/main" id="{0B3B7A40-3AEE-42D8-A584-3979E892870F}"/>
                  </a:ext>
                </a:extLst>
              </p:cNvPr>
              <p:cNvGrpSpPr/>
              <p:nvPr/>
            </p:nvGrpSpPr>
            <p:grpSpPr>
              <a:xfrm>
                <a:off x="4985896" y="3653163"/>
                <a:ext cx="1168787" cy="423989"/>
                <a:chOff x="4985896" y="3653163"/>
                <a:chExt cx="1168787" cy="423989"/>
              </a:xfrm>
            </p:grpSpPr>
            <p:sp>
              <p:nvSpPr>
                <p:cNvPr id="54" name="任意多边形: 形状 53">
                  <a:extLst>
                    <a:ext uri="{FF2B5EF4-FFF2-40B4-BE49-F238E27FC236}">
                      <a16:creationId xmlns:a16="http://schemas.microsoft.com/office/drawing/2014/main" id="{CAFC44FC-7FC5-40B0-AF56-DCBE27069469}"/>
                    </a:ext>
                  </a:extLst>
                </p:cNvPr>
                <p:cNvSpPr/>
                <p:nvPr/>
              </p:nvSpPr>
              <p:spPr>
                <a:xfrm>
                  <a:off x="5066950" y="3653163"/>
                  <a:ext cx="1006679" cy="423989"/>
                </a:xfrm>
                <a:custGeom>
                  <a:avLst/>
                  <a:gdLst>
                    <a:gd name="connsiteX0" fmla="*/ 0 w 1006679"/>
                    <a:gd name="connsiteY0" fmla="*/ 88327 h 423989"/>
                    <a:gd name="connsiteX1" fmla="*/ 251670 w 1006679"/>
                    <a:gd name="connsiteY1" fmla="*/ 21215 h 423989"/>
                    <a:gd name="connsiteX2" fmla="*/ 226503 w 1006679"/>
                    <a:gd name="connsiteY2" fmla="*/ 415498 h 423989"/>
                    <a:gd name="connsiteX3" fmla="*/ 587230 w 1006679"/>
                    <a:gd name="connsiteY3" fmla="*/ 289663 h 423989"/>
                    <a:gd name="connsiteX4" fmla="*/ 855678 w 1006679"/>
                    <a:gd name="connsiteY4" fmla="*/ 264496 h 423989"/>
                    <a:gd name="connsiteX5" fmla="*/ 1006679 w 1006679"/>
                    <a:gd name="connsiteY5" fmla="*/ 331608 h 4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679" h="423989">
                      <a:moveTo>
                        <a:pt x="0" y="88327"/>
                      </a:moveTo>
                      <a:cubicBezTo>
                        <a:pt x="106960" y="27506"/>
                        <a:pt x="213920" y="-33314"/>
                        <a:pt x="251670" y="21215"/>
                      </a:cubicBezTo>
                      <a:cubicBezTo>
                        <a:pt x="289421" y="75743"/>
                        <a:pt x="170576" y="370757"/>
                        <a:pt x="226503" y="415498"/>
                      </a:cubicBezTo>
                      <a:cubicBezTo>
                        <a:pt x="282430" y="460239"/>
                        <a:pt x="482368" y="314830"/>
                        <a:pt x="587230" y="289663"/>
                      </a:cubicBezTo>
                      <a:cubicBezTo>
                        <a:pt x="692092" y="264496"/>
                        <a:pt x="785770" y="257505"/>
                        <a:pt x="855678" y="264496"/>
                      </a:cubicBezTo>
                      <a:cubicBezTo>
                        <a:pt x="925586" y="271487"/>
                        <a:pt x="966132" y="301547"/>
                        <a:pt x="1006679" y="331608"/>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7E1DFE9-53BA-4904-852E-C0F015DEF0E4}"/>
                    </a:ext>
                  </a:extLst>
                </p:cNvPr>
                <p:cNvSpPr/>
                <p:nvPr/>
              </p:nvSpPr>
              <p:spPr>
                <a:xfrm>
                  <a:off x="4985896" y="368671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D759EFE-6D37-43E4-BDAC-18AAFEAAE48C}"/>
                    </a:ext>
                  </a:extLst>
                </p:cNvPr>
                <p:cNvSpPr/>
                <p:nvPr/>
              </p:nvSpPr>
              <p:spPr>
                <a:xfrm>
                  <a:off x="6046683" y="3969152"/>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3" name="组合 12">
            <a:extLst>
              <a:ext uri="{FF2B5EF4-FFF2-40B4-BE49-F238E27FC236}">
                <a16:creationId xmlns:a16="http://schemas.microsoft.com/office/drawing/2014/main" id="{372391EB-8B7E-44F5-AA30-FBF3CB0DBA87}"/>
              </a:ext>
            </a:extLst>
          </p:cNvPr>
          <p:cNvGrpSpPr/>
          <p:nvPr/>
        </p:nvGrpSpPr>
        <p:grpSpPr>
          <a:xfrm>
            <a:off x="5846416" y="2996952"/>
            <a:ext cx="2091624" cy="937085"/>
            <a:chOff x="5823652" y="2750712"/>
            <a:chExt cx="2091624" cy="937085"/>
          </a:xfrm>
        </p:grpSpPr>
        <p:sp>
          <p:nvSpPr>
            <p:cNvPr id="11" name="任意多边形: 形状 10">
              <a:extLst>
                <a:ext uri="{FF2B5EF4-FFF2-40B4-BE49-F238E27FC236}">
                  <a16:creationId xmlns:a16="http://schemas.microsoft.com/office/drawing/2014/main" id="{B363BF34-DCFD-4F52-9274-ED437E16C091}"/>
                </a:ext>
              </a:extLst>
            </p:cNvPr>
            <p:cNvSpPr/>
            <p:nvPr/>
          </p:nvSpPr>
          <p:spPr>
            <a:xfrm>
              <a:off x="5883584" y="2750712"/>
              <a:ext cx="2031692" cy="888142"/>
            </a:xfrm>
            <a:custGeom>
              <a:avLst/>
              <a:gdLst>
                <a:gd name="connsiteX0" fmla="*/ 0 w 2031692"/>
                <a:gd name="connsiteY0" fmla="*/ 200245 h 888142"/>
                <a:gd name="connsiteX1" fmla="*/ 360726 w 2031692"/>
                <a:gd name="connsiteY1" fmla="*/ 7298 h 888142"/>
                <a:gd name="connsiteX2" fmla="*/ 444616 w 2031692"/>
                <a:gd name="connsiteY2" fmla="*/ 426748 h 888142"/>
                <a:gd name="connsiteX3" fmla="*/ 956345 w 2031692"/>
                <a:gd name="connsiteY3" fmla="*/ 409970 h 888142"/>
                <a:gd name="connsiteX4" fmla="*/ 1392572 w 2031692"/>
                <a:gd name="connsiteY4" fmla="*/ 401581 h 888142"/>
                <a:gd name="connsiteX5" fmla="*/ 1375794 w 2031692"/>
                <a:gd name="connsiteY5" fmla="*/ 619695 h 888142"/>
                <a:gd name="connsiteX6" fmla="*/ 973123 w 2031692"/>
                <a:gd name="connsiteY6" fmla="*/ 678418 h 888142"/>
                <a:gd name="connsiteX7" fmla="*/ 402671 w 2031692"/>
                <a:gd name="connsiteY7" fmla="*/ 686807 h 888142"/>
                <a:gd name="connsiteX8" fmla="*/ 1015067 w 2031692"/>
                <a:gd name="connsiteY8" fmla="*/ 888142 h 888142"/>
                <a:gd name="connsiteX9" fmla="*/ 1526796 w 2031692"/>
                <a:gd name="connsiteY9" fmla="*/ 686807 h 888142"/>
                <a:gd name="connsiteX10" fmla="*/ 1702965 w 2031692"/>
                <a:gd name="connsiteY10" fmla="*/ 300913 h 888142"/>
                <a:gd name="connsiteX11" fmla="*/ 2030135 w 2031692"/>
                <a:gd name="connsiteY11" fmla="*/ 493860 h 888142"/>
                <a:gd name="connsiteX12" fmla="*/ 1803633 w 2031692"/>
                <a:gd name="connsiteY12" fmla="*/ 862975 h 88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1692" h="888142">
                  <a:moveTo>
                    <a:pt x="0" y="200245"/>
                  </a:moveTo>
                  <a:cubicBezTo>
                    <a:pt x="143311" y="84896"/>
                    <a:pt x="286623" y="-30452"/>
                    <a:pt x="360726" y="7298"/>
                  </a:cubicBezTo>
                  <a:cubicBezTo>
                    <a:pt x="434829" y="45048"/>
                    <a:pt x="345346" y="359636"/>
                    <a:pt x="444616" y="426748"/>
                  </a:cubicBezTo>
                  <a:cubicBezTo>
                    <a:pt x="543886" y="493860"/>
                    <a:pt x="956345" y="409970"/>
                    <a:pt x="956345" y="409970"/>
                  </a:cubicBezTo>
                  <a:cubicBezTo>
                    <a:pt x="1114338" y="405776"/>
                    <a:pt x="1322664" y="366627"/>
                    <a:pt x="1392572" y="401581"/>
                  </a:cubicBezTo>
                  <a:cubicBezTo>
                    <a:pt x="1462480" y="436535"/>
                    <a:pt x="1445702" y="573556"/>
                    <a:pt x="1375794" y="619695"/>
                  </a:cubicBezTo>
                  <a:cubicBezTo>
                    <a:pt x="1305886" y="665834"/>
                    <a:pt x="1135310" y="667233"/>
                    <a:pt x="973123" y="678418"/>
                  </a:cubicBezTo>
                  <a:cubicBezTo>
                    <a:pt x="810936" y="689603"/>
                    <a:pt x="395680" y="651853"/>
                    <a:pt x="402671" y="686807"/>
                  </a:cubicBezTo>
                  <a:cubicBezTo>
                    <a:pt x="409662" y="721761"/>
                    <a:pt x="827713" y="888142"/>
                    <a:pt x="1015067" y="888142"/>
                  </a:cubicBezTo>
                  <a:cubicBezTo>
                    <a:pt x="1202421" y="888142"/>
                    <a:pt x="1412146" y="784678"/>
                    <a:pt x="1526796" y="686807"/>
                  </a:cubicBezTo>
                  <a:cubicBezTo>
                    <a:pt x="1641446" y="588936"/>
                    <a:pt x="1619075" y="333071"/>
                    <a:pt x="1702965" y="300913"/>
                  </a:cubicBezTo>
                  <a:cubicBezTo>
                    <a:pt x="1786855" y="268755"/>
                    <a:pt x="2013357" y="400183"/>
                    <a:pt x="2030135" y="493860"/>
                  </a:cubicBezTo>
                  <a:cubicBezTo>
                    <a:pt x="2046913" y="587537"/>
                    <a:pt x="1925273" y="725256"/>
                    <a:pt x="1803633" y="862975"/>
                  </a:cubicBezTo>
                </a:path>
              </a:pathLst>
            </a:custGeom>
            <a:ln w="28575"/>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3" name="椭圆 62">
              <a:extLst>
                <a:ext uri="{FF2B5EF4-FFF2-40B4-BE49-F238E27FC236}">
                  <a16:creationId xmlns:a16="http://schemas.microsoft.com/office/drawing/2014/main" id="{840F3EA0-1AA2-4325-9DDD-1989732D1A25}"/>
                </a:ext>
              </a:extLst>
            </p:cNvPr>
            <p:cNvSpPr/>
            <p:nvPr/>
          </p:nvSpPr>
          <p:spPr>
            <a:xfrm rot="1397950">
              <a:off x="5823652" y="2922649"/>
              <a:ext cx="108000" cy="10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DB44821-522F-4201-B446-5A0A2AFA9EEB}"/>
                </a:ext>
              </a:extLst>
            </p:cNvPr>
            <p:cNvSpPr/>
            <p:nvPr/>
          </p:nvSpPr>
          <p:spPr>
            <a:xfrm rot="12048594">
              <a:off x="7640569" y="3579797"/>
              <a:ext cx="108000" cy="10800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484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wipe(left)">
                                      <p:cBhvr>
                                        <p:cTn id="7" dur="500"/>
                                        <p:tgtEl>
                                          <p:spTgt spid="3073"/>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 grpId="0" animBg="1"/>
      <p:bldP spid="1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66262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6.</a:t>
            </a:r>
            <a:r>
              <a:rPr lang="zh-CN" altLang="en-US" sz="2800" dirty="0">
                <a:latin typeface="微软雅黑" panose="020B0503020204020204" pitchFamily="34" charset="-122"/>
                <a:ea typeface="微软雅黑" panose="020B0503020204020204" pitchFamily="34" charset="-122"/>
              </a:rPr>
              <a:t>熔融缩聚反应影响因素</a:t>
            </a:r>
          </a:p>
        </p:txBody>
      </p:sp>
      <p:sp>
        <p:nvSpPr>
          <p:cNvPr id="9" name="对角圆角矩形 8"/>
          <p:cNvSpPr/>
          <p:nvPr/>
        </p:nvSpPr>
        <p:spPr>
          <a:xfrm>
            <a:off x="683568" y="764704"/>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Arial" panose="020B0604020202020204" pitchFamily="34" charset="0"/>
                <a:ea typeface="楷体" panose="02010609060101010101" pitchFamily="49" charset="-122"/>
              </a:rPr>
              <a:t>杂质的影响</a:t>
            </a: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杂质影响配料比从而影响分子量</a:t>
            </a: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还影响反应速度、产物结构，甚至可能进入主链</a:t>
            </a: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r>
              <a:rPr lang="zh-CN" altLang="en-US" sz="2800" dirty="0">
                <a:latin typeface="Times New Roman" pitchFamily="18" charset="0"/>
              </a:rPr>
              <a:t>例如对苯二甲酸中可能有苯甲酸杂质，易引起封端作用</a:t>
            </a:r>
            <a:endParaRPr lang="en-US" altLang="zh-CN" sz="2800" dirty="0">
              <a:latin typeface="Times New Roman" pitchFamily="18" charset="0"/>
            </a:endParaRPr>
          </a:p>
          <a:p>
            <a:pPr>
              <a:spcBef>
                <a:spcPts val="600"/>
              </a:spcBef>
              <a:buClr>
                <a:srgbClr val="002060"/>
              </a:buClr>
            </a:pPr>
            <a:endParaRPr lang="en-US" altLang="zh-CN" sz="2800" dirty="0">
              <a:solidFill>
                <a:schemeClr val="tx1"/>
              </a:solidFill>
              <a:latin typeface="Times New Roman" pitchFamily="18" charset="0"/>
              <a:ea typeface="楷体" panose="02010609060101010101" pitchFamily="49" charset="-122"/>
            </a:endParaRPr>
          </a:p>
          <a:p>
            <a:pPr>
              <a:spcBef>
                <a:spcPts val="600"/>
              </a:spcBef>
              <a:buClr>
                <a:srgbClr val="002060"/>
              </a:buClr>
            </a:pPr>
            <a:endParaRPr lang="en-US" altLang="zh-CN" sz="2800" dirty="0">
              <a:solidFill>
                <a:schemeClr val="tx1"/>
              </a:solidFill>
              <a:latin typeface="Times New Roman" pitchFamily="18" charset="0"/>
              <a:ea typeface="楷体" panose="02010609060101010101" pitchFamily="49" charset="-122"/>
            </a:endParaRPr>
          </a:p>
          <a:p>
            <a:pPr>
              <a:spcBef>
                <a:spcPts val="600"/>
              </a:spcBef>
              <a:buClr>
                <a:srgbClr val="002060"/>
              </a:buClr>
            </a:pPr>
            <a:endParaRPr lang="en-US" altLang="zh-CN" sz="2800" dirty="0">
              <a:solidFill>
                <a:schemeClr val="tx1"/>
              </a:solidFill>
              <a:latin typeface="Times New Roman" pitchFamily="18" charset="0"/>
              <a:ea typeface="楷体" panose="02010609060101010101" pitchFamily="49" charset="-122"/>
            </a:endParaRPr>
          </a:p>
          <a:p>
            <a:pPr>
              <a:spcBef>
                <a:spcPts val="600"/>
              </a:spcBef>
              <a:buClr>
                <a:srgbClr val="002060"/>
              </a:buClr>
            </a:pPr>
            <a:endParaRPr lang="en-US" altLang="zh-CN" sz="2800" dirty="0">
              <a:solidFill>
                <a:schemeClr val="tx1"/>
              </a:solidFill>
              <a:latin typeface="Arial" panose="020B0604020202020204" pitchFamily="34" charset="0"/>
              <a:ea typeface="楷体" panose="02010609060101010101" pitchFamily="49" charset="-122"/>
            </a:endParaRPr>
          </a:p>
          <a:p>
            <a:pPr>
              <a:spcBef>
                <a:spcPts val="600"/>
              </a:spcBef>
              <a:buClr>
                <a:srgbClr val="002060"/>
              </a:buClr>
            </a:pPr>
            <a:r>
              <a:rPr lang="zh-CN" altLang="en-US" sz="2800" dirty="0">
                <a:solidFill>
                  <a:schemeClr val="tx1"/>
                </a:solidFill>
                <a:latin typeface="Arial" panose="020B0604020202020204" pitchFamily="34" charset="0"/>
                <a:ea typeface="楷体" panose="02010609060101010101" pitchFamily="49" charset="-122"/>
              </a:rPr>
              <a:t>氧则引起氧化降解、交联，颜色变黄，变脆</a:t>
            </a:r>
            <a:endParaRPr lang="en-US" altLang="zh-CN" sz="2800" dirty="0">
              <a:solidFill>
                <a:schemeClr val="tx1"/>
              </a:solidFill>
              <a:latin typeface="Arial" panose="020B0604020202020204" pitchFamily="34" charset="0"/>
              <a:ea typeface="楷体" panose="02010609060101010101" pitchFamily="49" charset="-122"/>
            </a:endParaRPr>
          </a:p>
        </p:txBody>
      </p:sp>
      <p:pic>
        <p:nvPicPr>
          <p:cNvPr id="10" name="Picture 4" descr="1"/>
          <p:cNvPicPr>
            <a:picLocks noChangeAspect="1" noChangeArrowheads="1"/>
          </p:cNvPicPr>
          <p:nvPr/>
        </p:nvPicPr>
        <p:blipFill>
          <a:blip r:embed="rId2" cstate="print"/>
          <a:srcRect/>
          <a:stretch>
            <a:fillRect/>
          </a:stretch>
        </p:blipFill>
        <p:spPr bwMode="auto">
          <a:xfrm>
            <a:off x="1187624" y="3939737"/>
            <a:ext cx="6912768" cy="2015787"/>
          </a:xfrm>
          <a:prstGeom prst="rect">
            <a:avLst/>
          </a:prstGeom>
          <a:noFill/>
          <a:ln w="9525">
            <a:solidFill>
              <a:srgbClr val="FF3300"/>
            </a:solidFill>
            <a:miter lim="800000"/>
            <a:headEnd/>
            <a:tailEnd/>
          </a:ln>
        </p:spPr>
      </p:pic>
      <p:sp>
        <p:nvSpPr>
          <p:cNvPr id="11" name="Oval 8"/>
          <p:cNvSpPr>
            <a:spLocks noChangeArrowheads="1"/>
          </p:cNvSpPr>
          <p:nvPr/>
        </p:nvSpPr>
        <p:spPr bwMode="auto">
          <a:xfrm>
            <a:off x="5292080" y="5002600"/>
            <a:ext cx="1799810" cy="802375"/>
          </a:xfrm>
          <a:prstGeom prst="ellipse">
            <a:avLst/>
          </a:prstGeom>
          <a:noFill/>
          <a:ln w="9525">
            <a:solidFill>
              <a:srgbClr val="FF3300"/>
            </a:solidFill>
            <a:round/>
            <a:headEnd/>
            <a:tailEnd/>
          </a:ln>
          <a:effectLst/>
        </p:spPr>
        <p:txBody>
          <a:bodyPr wrap="none" anchor="ctr"/>
          <a:lstStyle/>
          <a:p>
            <a:endParaRPr lang="zh-CN" altLang="en-US"/>
          </a:p>
        </p:txBody>
      </p:sp>
    </p:spTree>
    <p:extLst>
      <p:ext uri="{BB962C8B-B14F-4D97-AF65-F5344CB8AC3E}">
        <p14:creationId xmlns:p14="http://schemas.microsoft.com/office/powerpoint/2010/main" val="3882697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
            <a:ext cx="3275856" cy="568524"/>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600" dirty="0">
                <a:latin typeface="楷体" panose="02010609060101010101" pitchFamily="49" charset="-122"/>
                <a:ea typeface="楷体" panose="02010609060101010101" pitchFamily="49" charset="-122"/>
                <a:cs typeface="Arial" panose="020B0604020202020204" pitchFamily="34" charset="0"/>
              </a:rPr>
              <a:t>7.3 </a:t>
            </a:r>
            <a:r>
              <a:rPr lang="zh-CN" altLang="en-US" sz="3600" dirty="0">
                <a:latin typeface="楷体" panose="02010609060101010101" pitchFamily="49" charset="-122"/>
                <a:ea typeface="楷体" panose="02010609060101010101" pitchFamily="49" charset="-122"/>
                <a:cs typeface="Arial" panose="020B0604020202020204" pitchFamily="34" charset="0"/>
              </a:rPr>
              <a:t>溶液缩聚</a:t>
            </a:r>
          </a:p>
        </p:txBody>
      </p:sp>
      <p:sp>
        <p:nvSpPr>
          <p:cNvPr id="9" name="对角圆角矩形 8"/>
          <p:cNvSpPr/>
          <p:nvPr/>
        </p:nvSpPr>
        <p:spPr>
          <a:xfrm>
            <a:off x="683568" y="764704"/>
            <a:ext cx="8064896" cy="576064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latin typeface="华文楷体" panose="02010600040101010101" pitchFamily="2" charset="-122"/>
                <a:ea typeface="华文楷体" panose="02010600040101010101" pitchFamily="2" charset="-122"/>
              </a:rPr>
              <a:t>将单体溶解在适当溶剂中进行缩聚反应。规模仅次于熔融缩聚，适用于耐高温材料如聚砜、聚酰亚胺等合成。</a:t>
            </a:r>
            <a:endParaRPr lang="zh-CN" altLang="en-US" sz="3200" dirty="0">
              <a:solidFill>
                <a:schemeClr val="tx1"/>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427" y="3284984"/>
            <a:ext cx="2832075" cy="165618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88" y="3284984"/>
            <a:ext cx="5476875" cy="2324100"/>
          </a:xfrm>
          <a:prstGeom prst="rect">
            <a:avLst/>
          </a:prstGeom>
        </p:spPr>
      </p:pic>
      <p:pic>
        <p:nvPicPr>
          <p:cNvPr id="14338" name="Picture 2" descr="https://timgsa.baidu.com/timg?image&amp;quality=80&amp;size=b9999_10000&amp;sec=1493050464551&amp;di=b6deae461b698867aa776a8393a7beb2&amp;imgtype=0&amp;src=http%3A%2F%2Fwww.jsshino.com%2FTemplate%2FKindEditor%2Fimage%2F20141117%2F20141117093220_83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8059" y="5349428"/>
            <a:ext cx="4676775"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072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397"/>
            <a:ext cx="45186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r>
              <a:rPr lang="zh-CN" altLang="en-US" sz="2800" dirty="0">
                <a:solidFill>
                  <a:schemeClr val="tx1"/>
                </a:solidFill>
                <a:latin typeface="楷体_GB2312" pitchFamily="49" charset="-122"/>
                <a:ea typeface="楷体_GB2312" pitchFamily="49" charset="-122"/>
              </a:rPr>
              <a:t>溶液缩聚的特点及分类</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特点</a:t>
            </a:r>
          </a:p>
        </p:txBody>
      </p:sp>
      <p:grpSp>
        <p:nvGrpSpPr>
          <p:cNvPr id="10" name="Group 2"/>
          <p:cNvGrpSpPr>
            <a:grpSpLocks/>
          </p:cNvGrpSpPr>
          <p:nvPr/>
        </p:nvGrpSpPr>
        <p:grpSpPr bwMode="auto">
          <a:xfrm>
            <a:off x="906016" y="1329941"/>
            <a:ext cx="7808913" cy="5111752"/>
            <a:chOff x="432" y="817"/>
            <a:chExt cx="4919" cy="3220"/>
          </a:xfrm>
        </p:grpSpPr>
        <p:sp>
          <p:nvSpPr>
            <p:cNvPr id="11" name="AutoShape 3"/>
            <p:cNvSpPr>
              <a:spLocks noChangeArrowheads="1"/>
            </p:cNvSpPr>
            <p:nvPr/>
          </p:nvSpPr>
          <p:spPr bwMode="auto">
            <a:xfrm rot="5311771" flipV="1">
              <a:off x="384" y="2700"/>
              <a:ext cx="1152" cy="624"/>
            </a:xfrm>
            <a:prstGeom prst="curvedDownArrow">
              <a:avLst>
                <a:gd name="adj1" fmla="val 36923"/>
                <a:gd name="adj2" fmla="val 73846"/>
                <a:gd name="adj3" fmla="val 33333"/>
              </a:avLst>
            </a:prstGeom>
            <a:solidFill>
              <a:srgbClr val="FF3300"/>
            </a:solidFill>
            <a:ln w="9525">
              <a:solidFill>
                <a:schemeClr val="tx1"/>
              </a:solidFill>
              <a:miter lim="800000"/>
              <a:headEnd/>
              <a:tailEnd/>
            </a:ln>
            <a:effectLst/>
          </p:spPr>
          <p:txBody>
            <a:bodyPr wrap="none" anchor="ctr"/>
            <a:lstStyle/>
            <a:p>
              <a:endParaRPr lang="zh-CN" altLang="en-US"/>
            </a:p>
          </p:txBody>
        </p:sp>
        <p:sp>
          <p:nvSpPr>
            <p:cNvPr id="12" name="AutoShape 4"/>
            <p:cNvSpPr>
              <a:spLocks noChangeArrowheads="1"/>
            </p:cNvSpPr>
            <p:nvPr/>
          </p:nvSpPr>
          <p:spPr bwMode="auto">
            <a:xfrm rot="-5311771">
              <a:off x="288" y="1404"/>
              <a:ext cx="1152" cy="624"/>
            </a:xfrm>
            <a:prstGeom prst="curvedDownArrow">
              <a:avLst>
                <a:gd name="adj1" fmla="val 36923"/>
                <a:gd name="adj2" fmla="val 73846"/>
                <a:gd name="adj3" fmla="val 33333"/>
              </a:avLst>
            </a:prstGeom>
            <a:solidFill>
              <a:srgbClr val="99CC00"/>
            </a:solidFill>
            <a:ln w="9525">
              <a:solidFill>
                <a:schemeClr val="tx1"/>
              </a:solidFill>
              <a:miter lim="800000"/>
              <a:headEnd/>
              <a:tailEnd/>
            </a:ln>
            <a:effectLst/>
          </p:spPr>
          <p:txBody>
            <a:bodyPr wrap="none" anchor="ctr"/>
            <a:lstStyle/>
            <a:p>
              <a:endParaRPr lang="zh-CN" altLang="en-US"/>
            </a:p>
          </p:txBody>
        </p:sp>
        <p:sp>
          <p:nvSpPr>
            <p:cNvPr id="13" name="AutoShape 5"/>
            <p:cNvSpPr>
              <a:spLocks noChangeArrowheads="1"/>
            </p:cNvSpPr>
            <p:nvPr/>
          </p:nvSpPr>
          <p:spPr bwMode="auto">
            <a:xfrm>
              <a:off x="432" y="2016"/>
              <a:ext cx="1296" cy="768"/>
            </a:xfrm>
            <a:prstGeom prst="diamond">
              <a:avLst/>
            </a:prstGeom>
            <a:solidFill>
              <a:srgbClr val="FFFF99"/>
            </a:solidFill>
            <a:ln w="9525">
              <a:solidFill>
                <a:schemeClr val="tx1"/>
              </a:solidFill>
              <a:miter lim="800000"/>
              <a:headEnd/>
              <a:tailEnd/>
            </a:ln>
            <a:effectLst/>
          </p:spPr>
          <p:txBody>
            <a:bodyPr wrap="none" anchor="ctr"/>
            <a:lstStyle/>
            <a:p>
              <a:pPr algn="ctr"/>
              <a:r>
                <a:rPr lang="zh-CN" altLang="en-US" sz="2400" b="1" dirty="0">
                  <a:solidFill>
                    <a:srgbClr val="FF00FF"/>
                  </a:solidFill>
                  <a:latin typeface="Times New Roman" pitchFamily="18" charset="0"/>
                </a:rPr>
                <a:t>溶剂存在</a:t>
              </a:r>
            </a:p>
          </p:txBody>
        </p:sp>
        <p:sp>
          <p:nvSpPr>
            <p:cNvPr id="14" name="Text Box 6"/>
            <p:cNvSpPr txBox="1">
              <a:spLocks noChangeArrowheads="1"/>
            </p:cNvSpPr>
            <p:nvPr/>
          </p:nvSpPr>
          <p:spPr bwMode="auto">
            <a:xfrm>
              <a:off x="1320" y="817"/>
              <a:ext cx="3912" cy="523"/>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降低体系温度和粘度，有利于热量交换，反应平稳。</a:t>
              </a:r>
            </a:p>
          </p:txBody>
        </p:sp>
        <p:sp>
          <p:nvSpPr>
            <p:cNvPr id="15" name="Text Box 7"/>
            <p:cNvSpPr txBox="1">
              <a:spLocks noChangeArrowheads="1"/>
            </p:cNvSpPr>
            <p:nvPr/>
          </p:nvSpPr>
          <p:spPr bwMode="auto">
            <a:xfrm>
              <a:off x="1320" y="1287"/>
              <a:ext cx="4031" cy="291"/>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不需要高真空度；可将小分子副产物共沸除去。</a:t>
              </a:r>
            </a:p>
          </p:txBody>
        </p:sp>
        <p:sp>
          <p:nvSpPr>
            <p:cNvPr id="16" name="Text Box 8"/>
            <p:cNvSpPr txBox="1">
              <a:spLocks noChangeArrowheads="1"/>
            </p:cNvSpPr>
            <p:nvPr/>
          </p:nvSpPr>
          <p:spPr bwMode="auto">
            <a:xfrm>
              <a:off x="1320" y="1659"/>
              <a:ext cx="3912" cy="291"/>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缩聚产物可直接制成清漆、成膜材料、纺丝。</a:t>
              </a:r>
            </a:p>
          </p:txBody>
        </p:sp>
        <p:sp>
          <p:nvSpPr>
            <p:cNvPr id="17" name="AutoShape 9"/>
            <p:cNvSpPr>
              <a:spLocks/>
            </p:cNvSpPr>
            <p:nvPr/>
          </p:nvSpPr>
          <p:spPr bwMode="auto">
            <a:xfrm>
              <a:off x="1248" y="1080"/>
              <a:ext cx="96" cy="576"/>
            </a:xfrm>
            <a:prstGeom prst="leftBrace">
              <a:avLst>
                <a:gd name="adj1" fmla="val 50000"/>
                <a:gd name="adj2" fmla="val 50000"/>
              </a:avLst>
            </a:prstGeom>
            <a:noFill/>
            <a:ln w="9525">
              <a:solidFill>
                <a:schemeClr val="tx1"/>
              </a:solidFill>
              <a:round/>
              <a:headEnd/>
              <a:tailEnd/>
            </a:ln>
            <a:effectLst/>
          </p:spPr>
          <p:txBody>
            <a:bodyPr wrap="none" anchor="ctr"/>
            <a:lstStyle/>
            <a:p>
              <a:endParaRPr lang="zh-CN" altLang="en-US"/>
            </a:p>
          </p:txBody>
        </p:sp>
        <p:sp>
          <p:nvSpPr>
            <p:cNvPr id="18" name="Text Box 10"/>
            <p:cNvSpPr txBox="1">
              <a:spLocks noChangeArrowheads="1"/>
            </p:cNvSpPr>
            <p:nvPr/>
          </p:nvSpPr>
          <p:spPr bwMode="auto">
            <a:xfrm>
              <a:off x="1440" y="2900"/>
              <a:ext cx="3792" cy="523"/>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使用溶剂后，工艺复杂，需要分离、精制、回收。</a:t>
              </a:r>
            </a:p>
          </p:txBody>
        </p:sp>
        <p:sp>
          <p:nvSpPr>
            <p:cNvPr id="19" name="Text Box 11"/>
            <p:cNvSpPr txBox="1">
              <a:spLocks noChangeArrowheads="1"/>
            </p:cNvSpPr>
            <p:nvPr/>
          </p:nvSpPr>
          <p:spPr bwMode="auto">
            <a:xfrm>
              <a:off x="1440" y="3514"/>
              <a:ext cx="3792" cy="523"/>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生产成本较高。溶剂大多有毒，易燃，污染环境。</a:t>
              </a:r>
            </a:p>
          </p:txBody>
        </p:sp>
        <p:sp>
          <p:nvSpPr>
            <p:cNvPr id="20" name="AutoShape 12"/>
            <p:cNvSpPr>
              <a:spLocks/>
            </p:cNvSpPr>
            <p:nvPr/>
          </p:nvSpPr>
          <p:spPr bwMode="auto">
            <a:xfrm>
              <a:off x="1332" y="3177"/>
              <a:ext cx="144" cy="336"/>
            </a:xfrm>
            <a:prstGeom prst="leftBrace">
              <a:avLst>
                <a:gd name="adj1" fmla="val 19444"/>
                <a:gd name="adj2" fmla="val 50000"/>
              </a:avLst>
            </a:prstGeom>
            <a:noFill/>
            <a:ln w="9525">
              <a:solidFill>
                <a:schemeClr val="tx1"/>
              </a:solidFill>
              <a:round/>
              <a:headEnd/>
              <a:tailEnd/>
            </a:ln>
            <a:effectLst/>
          </p:spPr>
          <p:txBody>
            <a:bodyPr wrap="none" anchor="ctr"/>
            <a:lstStyle/>
            <a:p>
              <a:endParaRPr lang="zh-CN" altLang="en-US"/>
            </a:p>
          </p:txBody>
        </p:sp>
        <p:sp>
          <p:nvSpPr>
            <p:cNvPr id="21" name="Text Box 13"/>
            <p:cNvSpPr txBox="1">
              <a:spLocks noChangeArrowheads="1"/>
            </p:cNvSpPr>
            <p:nvPr/>
          </p:nvSpPr>
          <p:spPr bwMode="auto">
            <a:xfrm>
              <a:off x="1824" y="2130"/>
              <a:ext cx="3408" cy="523"/>
            </a:xfrm>
            <a:prstGeom prst="rect">
              <a:avLst/>
            </a:prstGeom>
            <a:noFill/>
            <a:ln w="9525">
              <a:noFill/>
              <a:miter lim="800000"/>
              <a:headEnd/>
              <a:tailEnd/>
            </a:ln>
            <a:effectLst/>
          </p:spPr>
          <p:txBody>
            <a:bodyPr>
              <a:spAutoFit/>
            </a:bodyPr>
            <a:lstStyle/>
            <a:p>
              <a:pPr>
                <a:spcBef>
                  <a:spcPct val="50000"/>
                </a:spcBef>
              </a:pPr>
              <a:r>
                <a:rPr lang="zh-CN" altLang="en-US" sz="2400" b="1" dirty="0">
                  <a:solidFill>
                    <a:srgbClr val="FF0000"/>
                  </a:solidFill>
                  <a:latin typeface="Times New Roman" pitchFamily="18" charset="0"/>
                </a:rPr>
                <a:t>能用熔融缩聚生产的缩聚物一般不用溶液缩聚生产</a:t>
              </a:r>
            </a:p>
          </p:txBody>
        </p:sp>
        <p:sp>
          <p:nvSpPr>
            <p:cNvPr id="22" name="AutoShape 14"/>
            <p:cNvSpPr>
              <a:spLocks noChangeArrowheads="1"/>
            </p:cNvSpPr>
            <p:nvPr/>
          </p:nvSpPr>
          <p:spPr bwMode="auto">
            <a:xfrm>
              <a:off x="1632" y="2280"/>
              <a:ext cx="240" cy="240"/>
            </a:xfrm>
            <a:prstGeom prst="notchedRight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endParaRPr lang="zh-CN" altLang="en-US"/>
            </a:p>
          </p:txBody>
        </p:sp>
      </p:grpSp>
    </p:spTree>
    <p:extLst>
      <p:ext uri="{BB962C8B-B14F-4D97-AF65-F5344CB8AC3E}">
        <p14:creationId xmlns:p14="http://schemas.microsoft.com/office/powerpoint/2010/main" val="1676363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7">
            <a:extLst>
              <a:ext uri="{FF2B5EF4-FFF2-40B4-BE49-F238E27FC236}">
                <a16:creationId xmlns:a16="http://schemas.microsoft.com/office/drawing/2014/main" id="{EE0AF5DC-7BD0-4B57-918B-C2F1D711A784}"/>
              </a:ext>
            </a:extLst>
          </p:cNvPr>
          <p:cNvSpPr/>
          <p:nvPr/>
        </p:nvSpPr>
        <p:spPr>
          <a:xfrm>
            <a:off x="0" y="7592"/>
            <a:ext cx="45186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r>
              <a:rPr lang="zh-CN" altLang="en-US" sz="2800" dirty="0">
                <a:solidFill>
                  <a:schemeClr val="tx1"/>
                </a:solidFill>
                <a:latin typeface="楷体_GB2312" pitchFamily="49" charset="-122"/>
                <a:ea typeface="楷体_GB2312" pitchFamily="49" charset="-122"/>
              </a:rPr>
              <a:t>溶液缩聚的特点及分类</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5" name="对角圆角矩形 8">
            <a:extLst>
              <a:ext uri="{FF2B5EF4-FFF2-40B4-BE49-F238E27FC236}">
                <a16:creationId xmlns:a16="http://schemas.microsoft.com/office/drawing/2014/main" id="{790D9D0D-6122-4EF2-82BB-CAE658C894BE}"/>
              </a:ext>
            </a:extLst>
          </p:cNvPr>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分类</a:t>
            </a:r>
          </a:p>
        </p:txBody>
      </p:sp>
      <p:grpSp>
        <p:nvGrpSpPr>
          <p:cNvPr id="6" name="Group 5">
            <a:extLst>
              <a:ext uri="{FF2B5EF4-FFF2-40B4-BE49-F238E27FC236}">
                <a16:creationId xmlns:a16="http://schemas.microsoft.com/office/drawing/2014/main" id="{820DC245-9280-4787-80CD-D11BDD2ADEB6}"/>
              </a:ext>
            </a:extLst>
          </p:cNvPr>
          <p:cNvGrpSpPr>
            <a:grpSpLocks/>
          </p:cNvGrpSpPr>
          <p:nvPr/>
        </p:nvGrpSpPr>
        <p:grpSpPr bwMode="auto">
          <a:xfrm>
            <a:off x="732979" y="2060848"/>
            <a:ext cx="8015288" cy="3635375"/>
            <a:chOff x="755" y="1920"/>
            <a:chExt cx="5049" cy="2290"/>
          </a:xfrm>
        </p:grpSpPr>
        <p:sp>
          <p:nvSpPr>
            <p:cNvPr id="7" name="AutoShape 6">
              <a:extLst>
                <a:ext uri="{FF2B5EF4-FFF2-40B4-BE49-F238E27FC236}">
                  <a16:creationId xmlns:a16="http://schemas.microsoft.com/office/drawing/2014/main" id="{E24BC376-6813-4F6B-8EF5-3EE2907946F2}"/>
                </a:ext>
              </a:extLst>
            </p:cNvPr>
            <p:cNvSpPr>
              <a:spLocks noChangeArrowheads="1"/>
            </p:cNvSpPr>
            <p:nvPr/>
          </p:nvSpPr>
          <p:spPr bwMode="auto">
            <a:xfrm rot="10238765" flipV="1">
              <a:off x="2064" y="3336"/>
              <a:ext cx="1224" cy="600"/>
            </a:xfrm>
            <a:prstGeom prst="curvedUpArrow">
              <a:avLst>
                <a:gd name="adj1" fmla="val 40800"/>
                <a:gd name="adj2" fmla="val 81600"/>
                <a:gd name="adj3" fmla="val 33333"/>
              </a:avLst>
            </a:prstGeom>
            <a:solidFill>
              <a:srgbClr val="036B1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8" name="AutoShape 7">
              <a:extLst>
                <a:ext uri="{FF2B5EF4-FFF2-40B4-BE49-F238E27FC236}">
                  <a16:creationId xmlns:a16="http://schemas.microsoft.com/office/drawing/2014/main" id="{0F901530-1250-47AE-8467-416AD705A2C0}"/>
                </a:ext>
              </a:extLst>
            </p:cNvPr>
            <p:cNvSpPr>
              <a:spLocks noChangeArrowheads="1"/>
            </p:cNvSpPr>
            <p:nvPr/>
          </p:nvSpPr>
          <p:spPr bwMode="auto">
            <a:xfrm rot="15476511" flipV="1">
              <a:off x="1980" y="2292"/>
              <a:ext cx="1224" cy="600"/>
            </a:xfrm>
            <a:prstGeom prst="curvedUpArrow">
              <a:avLst>
                <a:gd name="adj1" fmla="val 40800"/>
                <a:gd name="adj2" fmla="val 81600"/>
                <a:gd name="adj3" fmla="val 33333"/>
              </a:avLst>
            </a:prstGeom>
            <a:solidFill>
              <a:srgbClr val="036B1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9" name="AutoShape 8">
              <a:extLst>
                <a:ext uri="{FF2B5EF4-FFF2-40B4-BE49-F238E27FC236}">
                  <a16:creationId xmlns:a16="http://schemas.microsoft.com/office/drawing/2014/main" id="{1C701B71-4700-4518-9F0B-0E6B242959DB}"/>
                </a:ext>
              </a:extLst>
            </p:cNvPr>
            <p:cNvSpPr>
              <a:spLocks noChangeArrowheads="1"/>
            </p:cNvSpPr>
            <p:nvPr/>
          </p:nvSpPr>
          <p:spPr bwMode="auto">
            <a:xfrm rot="22376931">
              <a:off x="3204" y="3180"/>
              <a:ext cx="1224" cy="600"/>
            </a:xfrm>
            <a:prstGeom prst="curvedUpArrow">
              <a:avLst>
                <a:gd name="adj1" fmla="val 40800"/>
                <a:gd name="adj2" fmla="val 81600"/>
                <a:gd name="adj3" fmla="val 33333"/>
              </a:avLst>
            </a:prstGeom>
            <a:solidFill>
              <a:srgbClr val="036B1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宋体" pitchFamily="2" charset="-122"/>
              </a:endParaRPr>
            </a:p>
          </p:txBody>
        </p:sp>
        <p:sp>
          <p:nvSpPr>
            <p:cNvPr id="10" name="Text Box 9">
              <a:extLst>
                <a:ext uri="{FF2B5EF4-FFF2-40B4-BE49-F238E27FC236}">
                  <a16:creationId xmlns:a16="http://schemas.microsoft.com/office/drawing/2014/main" id="{03915F47-59A4-4A72-8AD5-CF60C9D4C7C5}"/>
                </a:ext>
              </a:extLst>
            </p:cNvPr>
            <p:cNvSpPr txBox="1">
              <a:spLocks noChangeArrowheads="1"/>
            </p:cNvSpPr>
            <p:nvPr/>
          </p:nvSpPr>
          <p:spPr bwMode="auto">
            <a:xfrm>
              <a:off x="1174" y="2001"/>
              <a:ext cx="1320" cy="291"/>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a:ln>
                    <a:noFill/>
                  </a:ln>
                  <a:solidFill>
                    <a:srgbClr val="FF00FF"/>
                  </a:solidFill>
                  <a:effectLst/>
                  <a:uLnTx/>
                  <a:uFillTx/>
                  <a:latin typeface="Times New Roman" pitchFamily="18" charset="0"/>
                  <a:ea typeface="宋体" pitchFamily="2" charset="-122"/>
                </a:rPr>
                <a:t>按反应温度分</a:t>
              </a:r>
            </a:p>
          </p:txBody>
        </p:sp>
        <p:grpSp>
          <p:nvGrpSpPr>
            <p:cNvPr id="11" name="Group 10">
              <a:extLst>
                <a:ext uri="{FF2B5EF4-FFF2-40B4-BE49-F238E27FC236}">
                  <a16:creationId xmlns:a16="http://schemas.microsoft.com/office/drawing/2014/main" id="{A22F672C-CED5-4985-B562-55DFC344A5C0}"/>
                </a:ext>
              </a:extLst>
            </p:cNvPr>
            <p:cNvGrpSpPr>
              <a:grpSpLocks/>
            </p:cNvGrpSpPr>
            <p:nvPr/>
          </p:nvGrpSpPr>
          <p:grpSpPr bwMode="auto">
            <a:xfrm>
              <a:off x="2964" y="1920"/>
              <a:ext cx="1968" cy="579"/>
              <a:chOff x="1824" y="2112"/>
              <a:chExt cx="1968" cy="579"/>
            </a:xfrm>
          </p:grpSpPr>
          <p:sp>
            <p:nvSpPr>
              <p:cNvPr id="24" name="Text Box 11">
                <a:extLst>
                  <a:ext uri="{FF2B5EF4-FFF2-40B4-BE49-F238E27FC236}">
                    <a16:creationId xmlns:a16="http://schemas.microsoft.com/office/drawing/2014/main" id="{BE92A7B9-D208-42CC-A69C-0A4F1AF91CD0}"/>
                  </a:ext>
                </a:extLst>
              </p:cNvPr>
              <p:cNvSpPr txBox="1">
                <a:spLocks noChangeArrowheads="1"/>
              </p:cNvSpPr>
              <p:nvPr/>
            </p:nvSpPr>
            <p:spPr bwMode="auto">
              <a:xfrm>
                <a:off x="1824" y="2112"/>
                <a:ext cx="1661" cy="291"/>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Times New Roman" pitchFamily="18" charset="0"/>
                    <a:ea typeface="宋体" pitchFamily="2" charset="-122"/>
                  </a:rPr>
                  <a:t>高温溶液缩聚</a:t>
                </a:r>
              </a:p>
            </p:txBody>
          </p:sp>
          <p:sp>
            <p:nvSpPr>
              <p:cNvPr id="25" name="Text Box 12">
                <a:extLst>
                  <a:ext uri="{FF2B5EF4-FFF2-40B4-BE49-F238E27FC236}">
                    <a16:creationId xmlns:a16="http://schemas.microsoft.com/office/drawing/2014/main" id="{B3F7C437-84F9-412F-A69E-E80DC64F67D1}"/>
                  </a:ext>
                </a:extLst>
              </p:cNvPr>
              <p:cNvSpPr txBox="1">
                <a:spLocks noChangeArrowheads="1"/>
              </p:cNvSpPr>
              <p:nvPr/>
            </p:nvSpPr>
            <p:spPr bwMode="auto">
              <a:xfrm>
                <a:off x="1824" y="2400"/>
                <a:ext cx="1968" cy="291"/>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Times New Roman" pitchFamily="18" charset="0"/>
                    <a:ea typeface="宋体" pitchFamily="2" charset="-122"/>
                  </a:rPr>
                  <a:t>低温溶液缩聚</a:t>
                </a:r>
              </a:p>
            </p:txBody>
          </p:sp>
        </p:grpSp>
        <p:sp>
          <p:nvSpPr>
            <p:cNvPr id="12" name="Text Box 13">
              <a:extLst>
                <a:ext uri="{FF2B5EF4-FFF2-40B4-BE49-F238E27FC236}">
                  <a16:creationId xmlns:a16="http://schemas.microsoft.com/office/drawing/2014/main" id="{E8AFFF57-18EC-49C7-8190-03F3FB28C687}"/>
                </a:ext>
              </a:extLst>
            </p:cNvPr>
            <p:cNvSpPr txBox="1">
              <a:spLocks noChangeArrowheads="1"/>
            </p:cNvSpPr>
            <p:nvPr/>
          </p:nvSpPr>
          <p:spPr bwMode="auto">
            <a:xfrm>
              <a:off x="4347" y="3828"/>
              <a:ext cx="1452" cy="291"/>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a:ln>
                    <a:noFill/>
                  </a:ln>
                  <a:solidFill>
                    <a:srgbClr val="FF3300"/>
                  </a:solidFill>
                  <a:effectLst/>
                  <a:uLnTx/>
                  <a:uFillTx/>
                  <a:latin typeface="Times New Roman" pitchFamily="18" charset="0"/>
                  <a:ea typeface="宋体" pitchFamily="2" charset="-122"/>
                </a:rPr>
                <a:t>按反应性质分</a:t>
              </a:r>
            </a:p>
          </p:txBody>
        </p:sp>
        <p:sp>
          <p:nvSpPr>
            <p:cNvPr id="13" name="Text Box 14">
              <a:extLst>
                <a:ext uri="{FF2B5EF4-FFF2-40B4-BE49-F238E27FC236}">
                  <a16:creationId xmlns:a16="http://schemas.microsoft.com/office/drawing/2014/main" id="{9374727D-CF69-4A6E-B296-8BA8541046A5}"/>
                </a:ext>
              </a:extLst>
            </p:cNvPr>
            <p:cNvSpPr txBox="1">
              <a:spLocks noChangeArrowheads="1"/>
            </p:cNvSpPr>
            <p:nvPr/>
          </p:nvSpPr>
          <p:spPr bwMode="auto">
            <a:xfrm>
              <a:off x="773" y="3919"/>
              <a:ext cx="1774" cy="291"/>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Times New Roman" pitchFamily="18" charset="0"/>
                  <a:ea typeface="宋体" pitchFamily="2" charset="-122"/>
                </a:rPr>
                <a:t>按产物溶解情况分</a:t>
              </a:r>
            </a:p>
          </p:txBody>
        </p:sp>
        <p:sp>
          <p:nvSpPr>
            <p:cNvPr id="14" name="Oval 15">
              <a:extLst>
                <a:ext uri="{FF2B5EF4-FFF2-40B4-BE49-F238E27FC236}">
                  <a16:creationId xmlns:a16="http://schemas.microsoft.com/office/drawing/2014/main" id="{B66B89FF-E98A-4626-B880-C9D03DE7A0D6}"/>
                </a:ext>
              </a:extLst>
            </p:cNvPr>
            <p:cNvSpPr>
              <a:spLocks noChangeArrowheads="1"/>
            </p:cNvSpPr>
            <p:nvPr/>
          </p:nvSpPr>
          <p:spPr bwMode="auto">
            <a:xfrm>
              <a:off x="2820" y="2796"/>
              <a:ext cx="720" cy="672"/>
            </a:xfrm>
            <a:prstGeom prst="ellipse">
              <a:avLst/>
            </a:prstGeom>
            <a:solidFill>
              <a:srgbClr val="FFFF99"/>
            </a:solidFill>
            <a:ln w="9525">
              <a:solidFill>
                <a:srgbClr val="000000"/>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a:ln>
                    <a:noFill/>
                  </a:ln>
                  <a:solidFill>
                    <a:srgbClr val="FF3300"/>
                  </a:solidFill>
                  <a:effectLst/>
                  <a:uLnTx/>
                  <a:uFillTx/>
                  <a:latin typeface="Times New Roman" pitchFamily="18" charset="0"/>
                  <a:ea typeface="宋体" pitchFamily="2" charset="-122"/>
                </a:rPr>
                <a:t>溶液</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a:ln>
                    <a:noFill/>
                  </a:ln>
                  <a:solidFill>
                    <a:srgbClr val="FF3300"/>
                  </a:solidFill>
                  <a:effectLst/>
                  <a:uLnTx/>
                  <a:uFillTx/>
                  <a:latin typeface="Times New Roman" pitchFamily="18" charset="0"/>
                  <a:ea typeface="宋体" pitchFamily="2" charset="-122"/>
                </a:rPr>
                <a:t>缩聚</a:t>
              </a:r>
            </a:p>
          </p:txBody>
        </p:sp>
        <p:sp>
          <p:nvSpPr>
            <p:cNvPr id="15" name="AutoShape 16">
              <a:extLst>
                <a:ext uri="{FF2B5EF4-FFF2-40B4-BE49-F238E27FC236}">
                  <a16:creationId xmlns:a16="http://schemas.microsoft.com/office/drawing/2014/main" id="{FC387C44-1476-4B9F-B6F2-4142020BF8A0}"/>
                </a:ext>
              </a:extLst>
            </p:cNvPr>
            <p:cNvSpPr>
              <a:spLocks/>
            </p:cNvSpPr>
            <p:nvPr/>
          </p:nvSpPr>
          <p:spPr bwMode="auto">
            <a:xfrm>
              <a:off x="2856" y="2004"/>
              <a:ext cx="144" cy="375"/>
            </a:xfrm>
            <a:prstGeom prst="leftBrace">
              <a:avLst>
                <a:gd name="adj1" fmla="val 19444"/>
                <a:gd name="adj2" fmla="val 50000"/>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宋体" pitchFamily="2" charset="-122"/>
              </a:endParaRPr>
            </a:p>
          </p:txBody>
        </p:sp>
        <p:grpSp>
          <p:nvGrpSpPr>
            <p:cNvPr id="16" name="Group 17">
              <a:extLst>
                <a:ext uri="{FF2B5EF4-FFF2-40B4-BE49-F238E27FC236}">
                  <a16:creationId xmlns:a16="http://schemas.microsoft.com/office/drawing/2014/main" id="{8AA4E36F-1F56-462B-A91A-C000945922AD}"/>
                </a:ext>
              </a:extLst>
            </p:cNvPr>
            <p:cNvGrpSpPr>
              <a:grpSpLocks/>
            </p:cNvGrpSpPr>
            <p:nvPr/>
          </p:nvGrpSpPr>
          <p:grpSpPr bwMode="auto">
            <a:xfrm>
              <a:off x="4260" y="2940"/>
              <a:ext cx="1544" cy="844"/>
              <a:chOff x="3840" y="2976"/>
              <a:chExt cx="1544" cy="844"/>
            </a:xfrm>
          </p:grpSpPr>
          <p:sp>
            <p:nvSpPr>
              <p:cNvPr id="21" name="Text Box 18">
                <a:extLst>
                  <a:ext uri="{FF2B5EF4-FFF2-40B4-BE49-F238E27FC236}">
                    <a16:creationId xmlns:a16="http://schemas.microsoft.com/office/drawing/2014/main" id="{71147D6C-474E-49D0-9EDB-E4A6F937B492}"/>
                  </a:ext>
                </a:extLst>
              </p:cNvPr>
              <p:cNvSpPr txBox="1">
                <a:spLocks noChangeArrowheads="1"/>
              </p:cNvSpPr>
              <p:nvPr/>
            </p:nvSpPr>
            <p:spPr bwMode="auto">
              <a:xfrm>
                <a:off x="3960" y="2976"/>
                <a:ext cx="1296" cy="291"/>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Times New Roman" pitchFamily="18" charset="0"/>
                    <a:ea typeface="宋体" pitchFamily="2" charset="-122"/>
                  </a:rPr>
                  <a:t>可逆溶液缩聚</a:t>
                </a:r>
              </a:p>
            </p:txBody>
          </p:sp>
          <p:sp>
            <p:nvSpPr>
              <p:cNvPr id="22" name="Text Box 19">
                <a:extLst>
                  <a:ext uri="{FF2B5EF4-FFF2-40B4-BE49-F238E27FC236}">
                    <a16:creationId xmlns:a16="http://schemas.microsoft.com/office/drawing/2014/main" id="{D1B72377-3422-4EC8-AFD8-54D9C935B45E}"/>
                  </a:ext>
                </a:extLst>
              </p:cNvPr>
              <p:cNvSpPr txBox="1">
                <a:spLocks noChangeArrowheads="1"/>
              </p:cNvSpPr>
              <p:nvPr/>
            </p:nvSpPr>
            <p:spPr bwMode="auto">
              <a:xfrm>
                <a:off x="3948" y="3297"/>
                <a:ext cx="1436" cy="523"/>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Times New Roman" pitchFamily="18" charset="0"/>
                    <a:ea typeface="宋体" pitchFamily="2" charset="-122"/>
                  </a:rPr>
                  <a:t>不可逆溶液缩聚</a:t>
                </a:r>
              </a:p>
            </p:txBody>
          </p:sp>
          <p:sp>
            <p:nvSpPr>
              <p:cNvPr id="23" name="AutoShape 20">
                <a:extLst>
                  <a:ext uri="{FF2B5EF4-FFF2-40B4-BE49-F238E27FC236}">
                    <a16:creationId xmlns:a16="http://schemas.microsoft.com/office/drawing/2014/main" id="{06D44C6D-01AD-4D1E-A130-16F18C477277}"/>
                  </a:ext>
                </a:extLst>
              </p:cNvPr>
              <p:cNvSpPr>
                <a:spLocks/>
              </p:cNvSpPr>
              <p:nvPr/>
            </p:nvSpPr>
            <p:spPr bwMode="auto">
              <a:xfrm>
                <a:off x="3840" y="3072"/>
                <a:ext cx="144" cy="336"/>
              </a:xfrm>
              <a:prstGeom prst="leftBrace">
                <a:avLst>
                  <a:gd name="adj1" fmla="val 19444"/>
                  <a:gd name="adj2" fmla="val 50000"/>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宋体" pitchFamily="2" charset="-122"/>
                </a:endParaRPr>
              </a:p>
            </p:txBody>
          </p:sp>
        </p:grpSp>
        <p:grpSp>
          <p:nvGrpSpPr>
            <p:cNvPr id="17" name="Group 21">
              <a:extLst>
                <a:ext uri="{FF2B5EF4-FFF2-40B4-BE49-F238E27FC236}">
                  <a16:creationId xmlns:a16="http://schemas.microsoft.com/office/drawing/2014/main" id="{628F0EEE-1775-4F1F-9424-F3D5473E1716}"/>
                </a:ext>
              </a:extLst>
            </p:cNvPr>
            <p:cNvGrpSpPr>
              <a:grpSpLocks/>
            </p:cNvGrpSpPr>
            <p:nvPr/>
          </p:nvGrpSpPr>
          <p:grpSpPr bwMode="auto">
            <a:xfrm>
              <a:off x="755" y="3073"/>
              <a:ext cx="1551" cy="534"/>
              <a:chOff x="83" y="2872"/>
              <a:chExt cx="1551" cy="534"/>
            </a:xfrm>
          </p:grpSpPr>
          <p:sp>
            <p:nvSpPr>
              <p:cNvPr id="18" name="Text Box 22">
                <a:extLst>
                  <a:ext uri="{FF2B5EF4-FFF2-40B4-BE49-F238E27FC236}">
                    <a16:creationId xmlns:a16="http://schemas.microsoft.com/office/drawing/2014/main" id="{7474852A-8E4C-4F56-9ABA-18AEF8C19C4B}"/>
                  </a:ext>
                </a:extLst>
              </p:cNvPr>
              <p:cNvSpPr txBox="1">
                <a:spLocks noChangeArrowheads="1"/>
              </p:cNvSpPr>
              <p:nvPr/>
            </p:nvSpPr>
            <p:spPr bwMode="auto">
              <a:xfrm>
                <a:off x="262" y="2872"/>
                <a:ext cx="1344" cy="291"/>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Times New Roman" pitchFamily="18" charset="0"/>
                    <a:ea typeface="宋体" pitchFamily="2" charset="-122"/>
                  </a:rPr>
                  <a:t>均相溶液缩聚</a:t>
                </a:r>
              </a:p>
            </p:txBody>
          </p:sp>
          <p:sp>
            <p:nvSpPr>
              <p:cNvPr id="19" name="Text Box 23">
                <a:extLst>
                  <a:ext uri="{FF2B5EF4-FFF2-40B4-BE49-F238E27FC236}">
                    <a16:creationId xmlns:a16="http://schemas.microsoft.com/office/drawing/2014/main" id="{9D334C81-66FE-4845-AE77-5FC1204B3BEF}"/>
                  </a:ext>
                </a:extLst>
              </p:cNvPr>
              <p:cNvSpPr txBox="1">
                <a:spLocks noChangeArrowheads="1"/>
              </p:cNvSpPr>
              <p:nvPr/>
            </p:nvSpPr>
            <p:spPr bwMode="auto">
              <a:xfrm>
                <a:off x="83" y="3115"/>
                <a:ext cx="1492" cy="291"/>
              </a:xfrm>
              <a:prstGeom prst="rect">
                <a:avLst/>
              </a:prstGeom>
              <a:noFill/>
              <a:ln w="9525">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Times New Roman" pitchFamily="18" charset="0"/>
                    <a:ea typeface="宋体" pitchFamily="2" charset="-122"/>
                  </a:rPr>
                  <a:t>非均相溶液缩聚</a:t>
                </a:r>
              </a:p>
            </p:txBody>
          </p:sp>
          <p:sp>
            <p:nvSpPr>
              <p:cNvPr id="20" name="AutoShape 24">
                <a:extLst>
                  <a:ext uri="{FF2B5EF4-FFF2-40B4-BE49-F238E27FC236}">
                    <a16:creationId xmlns:a16="http://schemas.microsoft.com/office/drawing/2014/main" id="{CA1B4342-7C4D-4601-9F05-84F665B15A21}"/>
                  </a:ext>
                </a:extLst>
              </p:cNvPr>
              <p:cNvSpPr>
                <a:spLocks/>
              </p:cNvSpPr>
              <p:nvPr/>
            </p:nvSpPr>
            <p:spPr bwMode="auto">
              <a:xfrm flipH="1">
                <a:off x="1490" y="2957"/>
                <a:ext cx="144" cy="336"/>
              </a:xfrm>
              <a:prstGeom prst="leftBrace">
                <a:avLst>
                  <a:gd name="adj1" fmla="val 19444"/>
                  <a:gd name="adj2" fmla="val 50000"/>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Arial" pitchFamily="34" charset="0"/>
                  <a:ea typeface="宋体" pitchFamily="2" charset="-122"/>
                </a:endParaRPr>
              </a:p>
            </p:txBody>
          </p:sp>
        </p:grpSp>
      </p:grpSp>
    </p:spTree>
    <p:extLst>
      <p:ext uri="{BB962C8B-B14F-4D97-AF65-F5344CB8AC3E}">
        <p14:creationId xmlns:p14="http://schemas.microsoft.com/office/powerpoint/2010/main" val="2183935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溶剂的作用</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600"/>
              </a:spcAft>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对单体和聚合物的</a:t>
            </a:r>
            <a:r>
              <a:rPr lang="zh-CN" altLang="en-US" sz="3200" dirty="0">
                <a:solidFill>
                  <a:srgbClr val="C00000"/>
                </a:solidFill>
                <a:latin typeface="楷体" panose="02010609060101010101" pitchFamily="49" charset="-122"/>
                <a:ea typeface="楷体" panose="02010609060101010101" pitchFamily="49" charset="-122"/>
              </a:rPr>
              <a:t>溶解性</a:t>
            </a:r>
            <a:r>
              <a:rPr lang="zh-CN" altLang="en-US" sz="3200" dirty="0">
                <a:latin typeface="楷体" panose="02010609060101010101" pitchFamily="49" charset="-122"/>
                <a:ea typeface="楷体" panose="02010609060101010101" pitchFamily="49" charset="-122"/>
              </a:rPr>
              <a:t>好，使难熔的单体原料溶解为溶液以促进化学反应。</a:t>
            </a:r>
          </a:p>
          <a:p>
            <a:pPr marL="457200" indent="-457200">
              <a:spcBef>
                <a:spcPts val="600"/>
              </a:spcBef>
              <a:spcAft>
                <a:spcPts val="600"/>
              </a:spcAft>
              <a:buFont typeface="Wingdings" panose="05000000000000000000" pitchFamily="2" charset="2"/>
              <a:buChar char="u"/>
            </a:pPr>
            <a:r>
              <a:rPr lang="zh-CN" altLang="en-US" sz="3200" dirty="0">
                <a:solidFill>
                  <a:srgbClr val="C00000"/>
                </a:solidFill>
                <a:latin typeface="楷体" panose="02010609060101010101" pitchFamily="49" charset="-122"/>
                <a:ea typeface="楷体" panose="02010609060101010101" pitchFamily="49" charset="-122"/>
              </a:rPr>
              <a:t>降低反应温度和体系的粘度</a:t>
            </a:r>
            <a:r>
              <a:rPr lang="zh-CN" altLang="en-US" sz="3200" dirty="0">
                <a:latin typeface="楷体" panose="02010609060101010101" pitchFamily="49" charset="-122"/>
                <a:ea typeface="楷体" panose="02010609060101010101" pitchFamily="49" charset="-122"/>
              </a:rPr>
              <a:t>，使反应条件稳定。</a:t>
            </a:r>
          </a:p>
          <a:p>
            <a:pPr marL="457200" indent="-457200">
              <a:spcBef>
                <a:spcPts val="600"/>
              </a:spcBef>
              <a:spcAft>
                <a:spcPts val="600"/>
              </a:spcAft>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溶剂</a:t>
            </a:r>
            <a:r>
              <a:rPr lang="zh-CN" altLang="en-US" sz="3200" dirty="0">
                <a:solidFill>
                  <a:srgbClr val="C00000"/>
                </a:solidFill>
                <a:latin typeface="楷体" panose="02010609060101010101" pitchFamily="49" charset="-122"/>
                <a:ea typeface="楷体" panose="02010609060101010101" pitchFamily="49" charset="-122"/>
              </a:rPr>
              <a:t>沸点应高于设定的聚合反应温度</a:t>
            </a:r>
            <a:r>
              <a:rPr lang="zh-CN" altLang="en-US" sz="3200" dirty="0">
                <a:latin typeface="楷体" panose="02010609060101010101" pitchFamily="49" charset="-122"/>
                <a:ea typeface="楷体" panose="02010609060101010101" pitchFamily="49" charset="-122"/>
              </a:rPr>
              <a:t>。</a:t>
            </a:r>
            <a:endParaRPr lang="en-US" altLang="zh-CN" sz="3200" dirty="0">
              <a:latin typeface="楷体" panose="02010609060101010101" pitchFamily="49" charset="-122"/>
              <a:ea typeface="楷体" panose="02010609060101010101" pitchFamily="49" charset="-122"/>
            </a:endParaRPr>
          </a:p>
          <a:p>
            <a:pPr marL="457200" indent="-457200">
              <a:spcBef>
                <a:spcPts val="600"/>
              </a:spcBef>
              <a:spcAft>
                <a:spcPts val="600"/>
              </a:spcAft>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直接应用时，可作粘合剂或涂料的溶液。</a:t>
            </a:r>
          </a:p>
        </p:txBody>
      </p:sp>
    </p:spTree>
    <p:extLst>
      <p:ext uri="{BB962C8B-B14F-4D97-AF65-F5344CB8AC3E}">
        <p14:creationId xmlns:p14="http://schemas.microsoft.com/office/powerpoint/2010/main" val="374848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0151"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溶剂的作用</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600"/>
              </a:spcAft>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可与反应生成的小分子副产物形成</a:t>
            </a:r>
            <a:r>
              <a:rPr lang="zh-CN" altLang="en-US" sz="2800" dirty="0">
                <a:solidFill>
                  <a:srgbClr val="C00000"/>
                </a:solidFill>
                <a:latin typeface="楷体" panose="02010609060101010101" pitchFamily="49" charset="-122"/>
                <a:ea typeface="楷体" panose="02010609060101010101" pitchFamily="49" charset="-122"/>
              </a:rPr>
              <a:t>共沸</a:t>
            </a:r>
            <a:r>
              <a:rPr lang="zh-CN" altLang="en-US" sz="2800" dirty="0">
                <a:latin typeface="楷体" panose="02010609060101010101" pitchFamily="49" charset="-122"/>
                <a:ea typeface="楷体" panose="02010609060101010101" pitchFamily="49" charset="-122"/>
              </a:rPr>
              <a:t>物带出反应体系，或与小分子化合物发生化学反应以消除小分子副产物。</a:t>
            </a:r>
            <a:endParaRPr lang="en-US" altLang="zh-CN" sz="2800" dirty="0">
              <a:latin typeface="楷体" panose="02010609060101010101" pitchFamily="49" charset="-122"/>
              <a:ea typeface="楷体" panose="02010609060101010101" pitchFamily="49" charset="-122"/>
            </a:endParaRPr>
          </a:p>
          <a:p>
            <a:pPr>
              <a:spcBef>
                <a:spcPts val="600"/>
              </a:spcBef>
              <a:spcAft>
                <a:spcPts val="600"/>
              </a:spcAft>
            </a:pPr>
            <a:r>
              <a:rPr lang="zh-CN" altLang="en-US" sz="2800" dirty="0">
                <a:latin typeface="楷体" panose="02010609060101010101" pitchFamily="49" charset="-122"/>
                <a:ea typeface="楷体" panose="02010609060101010101" pitchFamily="49" charset="-122"/>
              </a:rPr>
              <a:t>在癸二酸与己二醇反应中，生产的水采用不同的溶剂得到的分子量不同</a:t>
            </a:r>
          </a:p>
        </p:txBody>
      </p:sp>
      <p:graphicFrame>
        <p:nvGraphicFramePr>
          <p:cNvPr id="2" name="表格 1"/>
          <p:cNvGraphicFramePr>
            <a:graphicFrameLocks noGrp="1"/>
          </p:cNvGraphicFramePr>
          <p:nvPr>
            <p:extLst>
              <p:ext uri="{D42A27DB-BD31-4B8C-83A1-F6EECF244321}">
                <p14:modId xmlns:p14="http://schemas.microsoft.com/office/powerpoint/2010/main" val="2730150028"/>
              </p:ext>
            </p:extLst>
          </p:nvPr>
        </p:nvGraphicFramePr>
        <p:xfrm>
          <a:off x="899592" y="3501008"/>
          <a:ext cx="7632848" cy="2804160"/>
        </p:xfrm>
        <a:graphic>
          <a:graphicData uri="http://schemas.openxmlformats.org/drawingml/2006/table">
            <a:tbl>
              <a:tblPr firstRow="1" bandRow="1">
                <a:tableStyleId>{F5AB1C69-6EDB-4FF4-983F-18BD219EF322}</a:tableStyleId>
              </a:tblPr>
              <a:tblGrid>
                <a:gridCol w="1908212">
                  <a:extLst>
                    <a:ext uri="{9D8B030D-6E8A-4147-A177-3AD203B41FA5}">
                      <a16:colId xmlns:a16="http://schemas.microsoft.com/office/drawing/2014/main" val="20000"/>
                    </a:ext>
                  </a:extLst>
                </a:gridCol>
                <a:gridCol w="1908212">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370840">
                <a:tc>
                  <a:txBody>
                    <a:bodyPr/>
                    <a:lstStyle/>
                    <a:p>
                      <a:r>
                        <a:rPr lang="zh-CN" altLang="en-US" sz="2800" dirty="0"/>
                        <a:t>溶剂</a:t>
                      </a:r>
                    </a:p>
                  </a:txBody>
                  <a:tcPr/>
                </a:tc>
                <a:tc>
                  <a:txBody>
                    <a:bodyPr/>
                    <a:lstStyle/>
                    <a:p>
                      <a:r>
                        <a:rPr lang="zh-CN" altLang="en-US" sz="2800" dirty="0"/>
                        <a:t>沸点℃</a:t>
                      </a:r>
                    </a:p>
                  </a:txBody>
                  <a:tcPr/>
                </a:tc>
                <a:tc>
                  <a:txBody>
                    <a:bodyPr/>
                    <a:lstStyle/>
                    <a:p>
                      <a:r>
                        <a:rPr lang="zh-CN" altLang="en-US" sz="2800" dirty="0"/>
                        <a:t>水的溶解度</a:t>
                      </a:r>
                    </a:p>
                  </a:txBody>
                  <a:tcPr/>
                </a:tc>
                <a:tc>
                  <a:txBody>
                    <a:bodyPr/>
                    <a:lstStyle/>
                    <a:p>
                      <a:r>
                        <a:rPr lang="zh-CN" altLang="en-US" sz="2800" dirty="0"/>
                        <a:t>分子量</a:t>
                      </a:r>
                    </a:p>
                  </a:txBody>
                  <a:tcPr/>
                </a:tc>
                <a:extLst>
                  <a:ext uri="{0D108BD9-81ED-4DB2-BD59-A6C34878D82A}">
                    <a16:rowId xmlns:a16="http://schemas.microsoft.com/office/drawing/2014/main" val="10000"/>
                  </a:ext>
                </a:extLst>
              </a:tr>
              <a:tr h="370840">
                <a:tc>
                  <a:txBody>
                    <a:bodyPr/>
                    <a:lstStyle/>
                    <a:p>
                      <a:r>
                        <a:rPr lang="zh-CN" altLang="en-US" sz="2400" dirty="0"/>
                        <a:t>二氧六环</a:t>
                      </a:r>
                    </a:p>
                  </a:txBody>
                  <a:tcPr/>
                </a:tc>
                <a:tc>
                  <a:txBody>
                    <a:bodyPr/>
                    <a:lstStyle/>
                    <a:p>
                      <a:r>
                        <a:rPr lang="en-US" altLang="zh-CN" sz="2400" dirty="0"/>
                        <a:t>101</a:t>
                      </a:r>
                      <a:endParaRPr lang="zh-CN" altLang="en-US" sz="2400" dirty="0"/>
                    </a:p>
                  </a:txBody>
                  <a:tcPr/>
                </a:tc>
                <a:tc>
                  <a:txBody>
                    <a:bodyPr/>
                    <a:lstStyle/>
                    <a:p>
                      <a:r>
                        <a:rPr lang="zh-CN" altLang="en-US" sz="2400" dirty="0"/>
                        <a:t>∞</a:t>
                      </a:r>
                    </a:p>
                  </a:txBody>
                  <a:tcPr/>
                </a:tc>
                <a:tc>
                  <a:txBody>
                    <a:bodyPr/>
                    <a:lstStyle/>
                    <a:p>
                      <a:r>
                        <a:rPr lang="en-US" altLang="zh-CN" sz="2400" dirty="0"/>
                        <a:t>0</a:t>
                      </a:r>
                      <a:endParaRPr lang="zh-CN" altLang="en-US" sz="2400" dirty="0"/>
                    </a:p>
                  </a:txBody>
                  <a:tcPr/>
                </a:tc>
                <a:extLst>
                  <a:ext uri="{0D108BD9-81ED-4DB2-BD59-A6C34878D82A}">
                    <a16:rowId xmlns:a16="http://schemas.microsoft.com/office/drawing/2014/main" val="10001"/>
                  </a:ext>
                </a:extLst>
              </a:tr>
              <a:tr h="370840">
                <a:tc>
                  <a:txBody>
                    <a:bodyPr/>
                    <a:lstStyle/>
                    <a:p>
                      <a:r>
                        <a:rPr lang="zh-CN" altLang="en-US" sz="2400" dirty="0"/>
                        <a:t>苯</a:t>
                      </a:r>
                    </a:p>
                  </a:txBody>
                  <a:tcPr/>
                </a:tc>
                <a:tc>
                  <a:txBody>
                    <a:bodyPr/>
                    <a:lstStyle/>
                    <a:p>
                      <a:r>
                        <a:rPr lang="en-US" altLang="zh-CN" sz="2400" dirty="0"/>
                        <a:t>80</a:t>
                      </a:r>
                      <a:endParaRPr lang="zh-CN" altLang="en-US" sz="2400" dirty="0"/>
                    </a:p>
                  </a:txBody>
                  <a:tcPr/>
                </a:tc>
                <a:tc>
                  <a:txBody>
                    <a:bodyPr/>
                    <a:lstStyle/>
                    <a:p>
                      <a:r>
                        <a:rPr lang="en-US" altLang="zh-CN" sz="2400" dirty="0"/>
                        <a:t>0.07</a:t>
                      </a:r>
                      <a:endParaRPr lang="zh-CN" altLang="en-US" sz="2400" dirty="0"/>
                    </a:p>
                  </a:txBody>
                  <a:tcPr/>
                </a:tc>
                <a:tc>
                  <a:txBody>
                    <a:bodyPr/>
                    <a:lstStyle/>
                    <a:p>
                      <a:r>
                        <a:rPr lang="en-US" altLang="zh-CN" sz="2400" dirty="0"/>
                        <a:t>30000</a:t>
                      </a:r>
                      <a:endParaRPr lang="zh-CN" altLang="en-US" sz="2400" dirty="0"/>
                    </a:p>
                  </a:txBody>
                  <a:tcPr/>
                </a:tc>
                <a:extLst>
                  <a:ext uri="{0D108BD9-81ED-4DB2-BD59-A6C34878D82A}">
                    <a16:rowId xmlns:a16="http://schemas.microsoft.com/office/drawing/2014/main" val="10002"/>
                  </a:ext>
                </a:extLst>
              </a:tr>
              <a:tr h="370840">
                <a:tc>
                  <a:txBody>
                    <a:bodyPr/>
                    <a:lstStyle/>
                    <a:p>
                      <a:r>
                        <a:rPr lang="zh-CN" altLang="en-US" sz="2400" dirty="0"/>
                        <a:t>对二甲苯</a:t>
                      </a:r>
                    </a:p>
                  </a:txBody>
                  <a:tcPr/>
                </a:tc>
                <a:tc>
                  <a:txBody>
                    <a:bodyPr/>
                    <a:lstStyle/>
                    <a:p>
                      <a:r>
                        <a:rPr lang="en-US" altLang="zh-CN" sz="2400" dirty="0"/>
                        <a:t>139</a:t>
                      </a:r>
                      <a:endParaRPr lang="zh-CN" altLang="en-US" sz="2400" dirty="0"/>
                    </a:p>
                  </a:txBody>
                  <a:tcPr/>
                </a:tc>
                <a:tc>
                  <a:txBody>
                    <a:bodyPr/>
                    <a:lstStyle/>
                    <a:p>
                      <a:r>
                        <a:rPr lang="zh-CN" altLang="en-US" sz="2400" dirty="0"/>
                        <a:t>几乎不溶</a:t>
                      </a:r>
                    </a:p>
                  </a:txBody>
                  <a:tcPr/>
                </a:tc>
                <a:tc>
                  <a:txBody>
                    <a:bodyPr/>
                    <a:lstStyle/>
                    <a:p>
                      <a:r>
                        <a:rPr lang="en-US" altLang="zh-CN" sz="2400" dirty="0"/>
                        <a:t>33000</a:t>
                      </a:r>
                      <a:endParaRPr lang="zh-CN" altLang="en-US" sz="2400" dirty="0"/>
                    </a:p>
                  </a:txBody>
                  <a:tcPr/>
                </a:tc>
                <a:extLst>
                  <a:ext uri="{0D108BD9-81ED-4DB2-BD59-A6C34878D82A}">
                    <a16:rowId xmlns:a16="http://schemas.microsoft.com/office/drawing/2014/main" val="10003"/>
                  </a:ext>
                </a:extLst>
              </a:tr>
              <a:tr h="370840">
                <a:tc>
                  <a:txBody>
                    <a:bodyPr/>
                    <a:lstStyle/>
                    <a:p>
                      <a:r>
                        <a:rPr lang="zh-CN" altLang="en-US" sz="2400" dirty="0"/>
                        <a:t>氯苯</a:t>
                      </a:r>
                    </a:p>
                  </a:txBody>
                  <a:tcPr/>
                </a:tc>
                <a:tc>
                  <a:txBody>
                    <a:bodyPr/>
                    <a:lstStyle/>
                    <a:p>
                      <a:r>
                        <a:rPr lang="en-US" altLang="zh-CN" sz="2400" dirty="0"/>
                        <a:t>131</a:t>
                      </a:r>
                      <a:endParaRPr lang="zh-CN" altLang="en-US" sz="2400" dirty="0"/>
                    </a:p>
                  </a:txBody>
                  <a:tcPr/>
                </a:tc>
                <a:tc>
                  <a:txBody>
                    <a:bodyPr/>
                    <a:lstStyle/>
                    <a:p>
                      <a:r>
                        <a:rPr lang="zh-CN" altLang="en-US" sz="2400" dirty="0"/>
                        <a:t>难溶</a:t>
                      </a:r>
                    </a:p>
                  </a:txBody>
                  <a:tcPr/>
                </a:tc>
                <a:tc>
                  <a:txBody>
                    <a:bodyPr/>
                    <a:lstStyle/>
                    <a:p>
                      <a:r>
                        <a:rPr lang="en-US" altLang="zh-CN" sz="2400" dirty="0"/>
                        <a:t>36000</a:t>
                      </a:r>
                      <a:endParaRPr lang="zh-CN" altLang="en-US" sz="2400" dirty="0"/>
                    </a:p>
                  </a:txBody>
                  <a:tcPr/>
                </a:tc>
                <a:extLst>
                  <a:ext uri="{0D108BD9-81ED-4DB2-BD59-A6C34878D82A}">
                    <a16:rowId xmlns:a16="http://schemas.microsoft.com/office/drawing/2014/main" val="10004"/>
                  </a:ext>
                </a:extLst>
              </a:tr>
              <a:tr h="370840">
                <a:tc>
                  <a:txBody>
                    <a:bodyPr/>
                    <a:lstStyle/>
                    <a:p>
                      <a:r>
                        <a:rPr lang="zh-CN" altLang="en-US" sz="2400" dirty="0"/>
                        <a:t>甲苯</a:t>
                      </a:r>
                    </a:p>
                  </a:txBody>
                  <a:tcPr/>
                </a:tc>
                <a:tc>
                  <a:txBody>
                    <a:bodyPr/>
                    <a:lstStyle/>
                    <a:p>
                      <a:r>
                        <a:rPr lang="en-US" altLang="zh-CN" sz="2400" dirty="0"/>
                        <a:t>110</a:t>
                      </a:r>
                      <a:endParaRPr lang="zh-CN" altLang="en-US" sz="2400" dirty="0"/>
                    </a:p>
                  </a:txBody>
                  <a:tcPr/>
                </a:tc>
                <a:tc>
                  <a:txBody>
                    <a:bodyPr/>
                    <a:lstStyle/>
                    <a:p>
                      <a:r>
                        <a:rPr lang="zh-CN" altLang="en-US" sz="2400" dirty="0"/>
                        <a:t>微溶</a:t>
                      </a:r>
                    </a:p>
                  </a:txBody>
                  <a:tcPr/>
                </a:tc>
                <a:tc>
                  <a:txBody>
                    <a:bodyPr/>
                    <a:lstStyle/>
                    <a:p>
                      <a:r>
                        <a:rPr lang="en-US" altLang="zh-CN" sz="2400" dirty="0"/>
                        <a:t>69000</a:t>
                      </a:r>
                      <a:endParaRPr lang="zh-CN" altLang="en-US" sz="2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29380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978"/>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溶剂的作用</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可以起到缩合剂的作用</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多聚磷酸在制备芳族杂环聚合物时，常用作溶剂，此时兼有促进脱水的缩合剂的作用。</a:t>
            </a:r>
          </a:p>
        </p:txBody>
      </p:sp>
      <p:pic>
        <p:nvPicPr>
          <p:cNvPr id="2" name="图片 1"/>
          <p:cNvPicPr>
            <a:picLocks noChangeAspect="1"/>
          </p:cNvPicPr>
          <p:nvPr/>
        </p:nvPicPr>
        <p:blipFill>
          <a:blip r:embed="rId2"/>
          <a:stretch>
            <a:fillRect/>
          </a:stretch>
        </p:blipFill>
        <p:spPr>
          <a:xfrm>
            <a:off x="1691680" y="3485620"/>
            <a:ext cx="6048672" cy="2163798"/>
          </a:xfrm>
          <a:prstGeom prst="rect">
            <a:avLst/>
          </a:prstGeom>
        </p:spPr>
      </p:pic>
      <p:sp>
        <p:nvSpPr>
          <p:cNvPr id="3" name="文本框 2"/>
          <p:cNvSpPr txBox="1"/>
          <p:nvPr/>
        </p:nvSpPr>
        <p:spPr>
          <a:xfrm>
            <a:off x="3567031" y="5661248"/>
            <a:ext cx="2297970" cy="584775"/>
          </a:xfrm>
          <a:prstGeom prst="rect">
            <a:avLst/>
          </a:prstGeom>
          <a:noFill/>
        </p:spPr>
        <p:txBody>
          <a:bodyPr wrap="square" rtlCol="0">
            <a:spAutoFit/>
          </a:bodyPr>
          <a:lstStyle/>
          <a:p>
            <a:r>
              <a:rPr lang="zh-CN" altLang="en-US" sz="3200" dirty="0"/>
              <a:t>聚苯并咪唑</a:t>
            </a:r>
          </a:p>
        </p:txBody>
      </p:sp>
    </p:spTree>
    <p:extLst>
      <p:ext uri="{BB962C8B-B14F-4D97-AF65-F5344CB8AC3E}">
        <p14:creationId xmlns:p14="http://schemas.microsoft.com/office/powerpoint/2010/main" val="8831873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866" y="-7083"/>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微软雅黑" panose="020B0503020204020204" pitchFamily="34" charset="-122"/>
                <a:ea typeface="微软雅黑" panose="020B0503020204020204" pitchFamily="34" charset="-122"/>
              </a:rPr>
              <a:t>2. </a:t>
            </a:r>
            <a:r>
              <a:rPr lang="zh-CN" altLang="en-US" sz="2800">
                <a:latin typeface="微软雅黑" panose="020B0503020204020204" pitchFamily="34" charset="-122"/>
                <a:ea typeface="微软雅黑" panose="020B0503020204020204" pitchFamily="34" charset="-122"/>
              </a:rPr>
              <a:t>溶剂的作用</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起到催化剂的作用</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在有</a:t>
            </a:r>
            <a:r>
              <a:rPr lang="en-US" altLang="zh-CN" sz="2800" dirty="0" err="1">
                <a:solidFill>
                  <a:schemeClr val="tx1"/>
                </a:solidFill>
                <a:latin typeface="楷体" panose="02010609060101010101" pitchFamily="49" charset="-122"/>
                <a:ea typeface="楷体" panose="02010609060101010101" pitchFamily="49" charset="-122"/>
              </a:rPr>
              <a:t>HCl</a:t>
            </a:r>
            <a:r>
              <a:rPr lang="zh-CN" altLang="en-US" sz="2800" dirty="0">
                <a:solidFill>
                  <a:schemeClr val="tx1"/>
                </a:solidFill>
                <a:latin typeface="楷体" panose="02010609060101010101" pitchFamily="49" charset="-122"/>
                <a:ea typeface="楷体" panose="02010609060101010101" pitchFamily="49" charset="-122"/>
              </a:rPr>
              <a:t>产生的反应中，如不排出，会与反应物二元胺其反应，可加入叔胺等有机碱与</a:t>
            </a:r>
            <a:r>
              <a:rPr lang="en-US" altLang="zh-CN" sz="2800" dirty="0" err="1">
                <a:solidFill>
                  <a:schemeClr val="tx1"/>
                </a:solidFill>
                <a:latin typeface="楷体" panose="02010609060101010101" pitchFamily="49" charset="-122"/>
                <a:ea typeface="楷体" panose="02010609060101010101" pitchFamily="49" charset="-122"/>
              </a:rPr>
              <a:t>HCl</a:t>
            </a:r>
            <a:r>
              <a:rPr lang="zh-CN" altLang="en-US" sz="2800" dirty="0">
                <a:solidFill>
                  <a:schemeClr val="tx1"/>
                </a:solidFill>
                <a:latin typeface="楷体" panose="02010609060101010101" pitchFamily="49" charset="-122"/>
                <a:ea typeface="楷体" panose="02010609060101010101" pitchFamily="49" charset="-122"/>
              </a:rPr>
              <a:t>反应，并起到催化剂作用，吡啶兼有三种功能</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光气法制</a:t>
            </a:r>
            <a:r>
              <a:rPr lang="en-US" altLang="zh-CN" sz="2800" dirty="0">
                <a:solidFill>
                  <a:schemeClr val="tx1"/>
                </a:solidFill>
                <a:latin typeface="楷体" panose="02010609060101010101" pitchFamily="49" charset="-122"/>
                <a:ea typeface="楷体" panose="02010609060101010101" pitchFamily="49" charset="-122"/>
              </a:rPr>
              <a:t>PC</a:t>
            </a:r>
            <a:r>
              <a:rPr lang="zh-CN" altLang="en-US" sz="2800" dirty="0">
                <a:solidFill>
                  <a:schemeClr val="tx1"/>
                </a:solidFill>
                <a:latin typeface="楷体" panose="02010609060101010101" pitchFamily="49" charset="-122"/>
                <a:ea typeface="楷体" panose="02010609060101010101" pitchFamily="49" charset="-122"/>
              </a:rPr>
              <a:t>中，起到酸接受体作用</a:t>
            </a:r>
          </a:p>
        </p:txBody>
      </p:sp>
      <p:graphicFrame>
        <p:nvGraphicFramePr>
          <p:cNvPr id="2" name="对象 1"/>
          <p:cNvGraphicFramePr>
            <a:graphicFrameLocks noChangeAspect="1"/>
          </p:cNvGraphicFramePr>
          <p:nvPr>
            <p:extLst>
              <p:ext uri="{D42A27DB-BD31-4B8C-83A1-F6EECF244321}">
                <p14:modId xmlns:p14="http://schemas.microsoft.com/office/powerpoint/2010/main" val="348697589"/>
              </p:ext>
            </p:extLst>
          </p:nvPr>
        </p:nvGraphicFramePr>
        <p:xfrm>
          <a:off x="812900" y="3573016"/>
          <a:ext cx="5386387" cy="1704975"/>
        </p:xfrm>
        <a:graphic>
          <a:graphicData uri="http://schemas.openxmlformats.org/presentationml/2006/ole">
            <mc:AlternateContent xmlns:mc="http://schemas.openxmlformats.org/markup-compatibility/2006">
              <mc:Choice xmlns:v="urn:schemas-microsoft-com:vml" Requires="v">
                <p:oleObj spid="_x0000_s7330" name="CS ChemDraw Drawing" r:id="rId3" imgW="5387062" imgH="1704903" progId="ChemDraw.Document.6.0">
                  <p:embed/>
                </p:oleObj>
              </mc:Choice>
              <mc:Fallback>
                <p:oleObj name="CS ChemDraw Drawing" r:id="rId3" imgW="5387062" imgH="1704903" progId="ChemDraw.Document.6.0">
                  <p:embed/>
                  <p:pic>
                    <p:nvPicPr>
                      <p:cNvPr id="0" name=""/>
                      <p:cNvPicPr/>
                      <p:nvPr/>
                    </p:nvPicPr>
                    <p:blipFill>
                      <a:blip r:embed="rId4"/>
                      <a:stretch>
                        <a:fillRect/>
                      </a:stretch>
                    </p:blipFill>
                    <p:spPr>
                      <a:xfrm>
                        <a:off x="812900" y="3573016"/>
                        <a:ext cx="5386387" cy="1704975"/>
                      </a:xfrm>
                      <a:prstGeom prst="rect">
                        <a:avLst/>
                      </a:prstGeom>
                    </p:spPr>
                  </p:pic>
                </p:oleObj>
              </mc:Fallback>
            </mc:AlternateContent>
          </a:graphicData>
        </a:graphic>
      </p:graphicFrame>
      <p:sp>
        <p:nvSpPr>
          <p:cNvPr id="3" name="爆炸形: 8 pt  2">
            <a:extLst>
              <a:ext uri="{FF2B5EF4-FFF2-40B4-BE49-F238E27FC236}">
                <a16:creationId xmlns:a16="http://schemas.microsoft.com/office/drawing/2014/main" id="{26C0BB69-9455-4973-8A85-A853BAA091FB}"/>
              </a:ext>
            </a:extLst>
          </p:cNvPr>
          <p:cNvSpPr/>
          <p:nvPr/>
        </p:nvSpPr>
        <p:spPr>
          <a:xfrm>
            <a:off x="6372200" y="4533514"/>
            <a:ext cx="2088232" cy="170497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缚酸剂</a:t>
            </a:r>
          </a:p>
        </p:txBody>
      </p:sp>
    </p:spTree>
    <p:extLst>
      <p:ext uri="{BB962C8B-B14F-4D97-AF65-F5344CB8AC3E}">
        <p14:creationId xmlns:p14="http://schemas.microsoft.com/office/powerpoint/2010/main" val="798926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6138"/>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微软雅黑" panose="020B0503020204020204" pitchFamily="34" charset="-122"/>
                <a:ea typeface="微软雅黑" panose="020B0503020204020204" pitchFamily="34" charset="-122"/>
              </a:rPr>
              <a:t>2. </a:t>
            </a:r>
            <a:r>
              <a:rPr lang="zh-CN" altLang="en-US" sz="2800">
                <a:latin typeface="微软雅黑" panose="020B0503020204020204" pitchFamily="34" charset="-122"/>
                <a:ea typeface="微软雅黑" panose="020B0503020204020204" pitchFamily="34" charset="-122"/>
              </a:rPr>
              <a:t>溶剂的作用</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吡啶是一种叔胺类物质，与光气形成离子化合物，起催化作用</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此离子与双酚</a:t>
            </a:r>
            <a:r>
              <a:rPr lang="en-US" altLang="zh-CN" sz="2800" dirty="0">
                <a:solidFill>
                  <a:schemeClr val="tx1"/>
                </a:solidFill>
                <a:latin typeface="楷体" panose="02010609060101010101" pitchFamily="49" charset="-122"/>
                <a:ea typeface="楷体" panose="02010609060101010101" pitchFamily="49" charset="-122"/>
              </a:rPr>
              <a:t>A</a:t>
            </a:r>
            <a:r>
              <a:rPr lang="zh-CN" altLang="en-US" sz="2800" dirty="0">
                <a:solidFill>
                  <a:schemeClr val="tx1"/>
                </a:solidFill>
                <a:latin typeface="楷体" panose="02010609060101010101" pitchFamily="49" charset="-122"/>
                <a:ea typeface="楷体" panose="02010609060101010101" pitchFamily="49" charset="-122"/>
              </a:rPr>
              <a:t>的反应能力比碳酸衍生物大得多</a:t>
            </a:r>
          </a:p>
        </p:txBody>
      </p:sp>
      <p:graphicFrame>
        <p:nvGraphicFramePr>
          <p:cNvPr id="3" name="对象 2"/>
          <p:cNvGraphicFramePr>
            <a:graphicFrameLocks noChangeAspect="1"/>
          </p:cNvGraphicFramePr>
          <p:nvPr>
            <p:extLst>
              <p:ext uri="{D42A27DB-BD31-4B8C-83A1-F6EECF244321}">
                <p14:modId xmlns:p14="http://schemas.microsoft.com/office/powerpoint/2010/main" val="3683835243"/>
              </p:ext>
            </p:extLst>
          </p:nvPr>
        </p:nvGraphicFramePr>
        <p:xfrm>
          <a:off x="1547664" y="2204864"/>
          <a:ext cx="4729163" cy="690563"/>
        </p:xfrm>
        <a:graphic>
          <a:graphicData uri="http://schemas.openxmlformats.org/presentationml/2006/ole">
            <mc:AlternateContent xmlns:mc="http://schemas.openxmlformats.org/markup-compatibility/2006">
              <mc:Choice xmlns:v="urn:schemas-microsoft-com:vml" Requires="v">
                <p:oleObj spid="_x0000_s8512" name="CS ChemDraw Drawing" r:id="rId3" imgW="4728905" imgH="689896" progId="ChemDraw.Document.6.0">
                  <p:embed/>
                </p:oleObj>
              </mc:Choice>
              <mc:Fallback>
                <p:oleObj name="CS ChemDraw Drawing" r:id="rId3" imgW="4728905" imgH="689896" progId="ChemDraw.Document.6.0">
                  <p:embed/>
                  <p:pic>
                    <p:nvPicPr>
                      <p:cNvPr id="0" name=""/>
                      <p:cNvPicPr/>
                      <p:nvPr/>
                    </p:nvPicPr>
                    <p:blipFill>
                      <a:blip r:embed="rId4"/>
                      <a:stretch>
                        <a:fillRect/>
                      </a:stretch>
                    </p:blipFill>
                    <p:spPr>
                      <a:xfrm>
                        <a:off x="1547664" y="2204864"/>
                        <a:ext cx="4729163" cy="690563"/>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72205086"/>
              </p:ext>
            </p:extLst>
          </p:nvPr>
        </p:nvGraphicFramePr>
        <p:xfrm>
          <a:off x="1835696" y="4077072"/>
          <a:ext cx="5445125" cy="1685925"/>
        </p:xfrm>
        <a:graphic>
          <a:graphicData uri="http://schemas.openxmlformats.org/presentationml/2006/ole">
            <mc:AlternateContent xmlns:mc="http://schemas.openxmlformats.org/markup-compatibility/2006">
              <mc:Choice xmlns:v="urn:schemas-microsoft-com:vml" Requires="v">
                <p:oleObj spid="_x0000_s8513" name="CS ChemDraw Drawing" r:id="rId5" imgW="5444980" imgH="1685242" progId="ChemDraw.Document.6.0">
                  <p:embed/>
                </p:oleObj>
              </mc:Choice>
              <mc:Fallback>
                <p:oleObj name="CS ChemDraw Drawing" r:id="rId5" imgW="5444980" imgH="1685242" progId="ChemDraw.Document.6.0">
                  <p:embed/>
                  <p:pic>
                    <p:nvPicPr>
                      <p:cNvPr id="0" name=""/>
                      <p:cNvPicPr/>
                      <p:nvPr/>
                    </p:nvPicPr>
                    <p:blipFill>
                      <a:blip r:embed="rId6"/>
                      <a:stretch>
                        <a:fillRect/>
                      </a:stretch>
                    </p:blipFill>
                    <p:spPr>
                      <a:xfrm>
                        <a:off x="1835696" y="4077072"/>
                        <a:ext cx="5445125" cy="1685925"/>
                      </a:xfrm>
                      <a:prstGeom prst="rect">
                        <a:avLst/>
                      </a:prstGeom>
                    </p:spPr>
                  </p:pic>
                </p:oleObj>
              </mc:Fallback>
            </mc:AlternateContent>
          </a:graphicData>
        </a:graphic>
      </p:graphicFrame>
      <p:sp>
        <p:nvSpPr>
          <p:cNvPr id="2" name="爆炸形: 8 pt  1">
            <a:extLst>
              <a:ext uri="{FF2B5EF4-FFF2-40B4-BE49-F238E27FC236}">
                <a16:creationId xmlns:a16="http://schemas.microsoft.com/office/drawing/2014/main" id="{D377BFAE-52F5-4C96-B8FC-99ED9B7D2B58}"/>
              </a:ext>
            </a:extLst>
          </p:cNvPr>
          <p:cNvSpPr/>
          <p:nvPr/>
        </p:nvSpPr>
        <p:spPr>
          <a:xfrm>
            <a:off x="6385273" y="1556792"/>
            <a:ext cx="2422126" cy="168592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催化剂</a:t>
            </a:r>
          </a:p>
        </p:txBody>
      </p:sp>
    </p:spTree>
    <p:extLst>
      <p:ext uri="{BB962C8B-B14F-4D97-AF65-F5344CB8AC3E}">
        <p14:creationId xmlns:p14="http://schemas.microsoft.com/office/powerpoint/2010/main" val="3001463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0145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均相溶液缩聚工艺</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latin typeface="华文楷体" panose="02010600040101010101" pitchFamily="2" charset="-122"/>
                <a:ea typeface="华文楷体" panose="02010600040101010101" pitchFamily="2" charset="-122"/>
              </a:rPr>
              <a:t>主要用于结构比较复杂的芳香族聚合物和杂环聚合物生产。</a:t>
            </a:r>
          </a:p>
          <a:p>
            <a:pPr marL="457200" indent="-457200">
              <a:spcBef>
                <a:spcPts val="600"/>
              </a:spcBef>
              <a:buClr>
                <a:srgbClr val="002060"/>
              </a:buClr>
              <a:buFont typeface="Wingdings" panose="05000000000000000000" pitchFamily="2" charset="2"/>
              <a:buChar char="u"/>
            </a:pPr>
            <a:r>
              <a:rPr lang="zh-CN" altLang="en-US" sz="3200" dirty="0">
                <a:latin typeface="华文楷体" panose="02010600040101010101" pitchFamily="2" charset="-122"/>
                <a:ea typeface="华文楷体" panose="02010600040101010101" pitchFamily="2" charset="-122"/>
              </a:rPr>
              <a:t>生产方式：一般采用间歇法操作。</a:t>
            </a:r>
          </a:p>
          <a:p>
            <a:pPr marL="457200" indent="-457200">
              <a:spcBef>
                <a:spcPts val="600"/>
              </a:spcBef>
              <a:buClr>
                <a:srgbClr val="002060"/>
              </a:buClr>
              <a:buFont typeface="Wingdings" panose="05000000000000000000" pitchFamily="2" charset="2"/>
              <a:buChar char="u"/>
            </a:pPr>
            <a:r>
              <a:rPr lang="zh-CN" altLang="en-US" sz="3200" dirty="0">
                <a:latin typeface="华文楷体" panose="02010600040101010101" pitchFamily="2" charset="-122"/>
                <a:ea typeface="华文楷体" panose="02010600040101010101" pitchFamily="2" charset="-122"/>
              </a:rPr>
              <a:t>反应装置：同一个聚合釜。</a:t>
            </a:r>
          </a:p>
          <a:p>
            <a:pPr marL="457200" indent="-457200">
              <a:spcBef>
                <a:spcPts val="600"/>
              </a:spcBef>
              <a:buClr>
                <a:srgbClr val="002060"/>
              </a:buClr>
              <a:buFont typeface="Wingdings" panose="05000000000000000000" pitchFamily="2" charset="2"/>
              <a:buChar char="u"/>
            </a:pPr>
            <a:r>
              <a:rPr lang="zh-CN" altLang="en-US" sz="3200" dirty="0">
                <a:latin typeface="华文楷体" panose="02010600040101010101" pitchFamily="2" charset="-122"/>
                <a:ea typeface="华文楷体" panose="02010600040101010101" pitchFamily="2" charset="-122"/>
              </a:rPr>
              <a:t>要控制好单体的浓度。</a:t>
            </a:r>
            <a:endParaRPr lang="en-US" altLang="zh-CN" sz="3200" dirty="0">
              <a:latin typeface="华文楷体" panose="02010600040101010101" pitchFamily="2" charset="-122"/>
              <a:ea typeface="华文楷体" panose="02010600040101010101" pitchFamily="2" charset="-122"/>
            </a:endParaRPr>
          </a:p>
          <a:p>
            <a:pPr>
              <a:spcBef>
                <a:spcPts val="600"/>
              </a:spcBef>
              <a:buClr>
                <a:srgbClr val="002060"/>
              </a:buClr>
            </a:pPr>
            <a:r>
              <a:rPr lang="en-US" altLang="zh-CN" sz="3200" dirty="0">
                <a:latin typeface="华文楷体" panose="02010600040101010101" pitchFamily="2" charset="-122"/>
                <a:ea typeface="华文楷体" panose="02010600040101010101" pitchFamily="2" charset="-122"/>
              </a:rPr>
              <a:t>C</a:t>
            </a:r>
            <a:r>
              <a:rPr lang="zh-CN" altLang="en-US" sz="3200" dirty="0">
                <a:latin typeface="华文楷体" panose="02010600040101010101" pitchFamily="2" charset="-122"/>
                <a:ea typeface="华文楷体" panose="02010600040101010101" pitchFamily="2" charset="-122"/>
              </a:rPr>
              <a:t>↓，反应速率↓，</a:t>
            </a:r>
            <a:r>
              <a:rPr lang="en-US" altLang="zh-CN" sz="3200" i="1" dirty="0">
                <a:latin typeface="华文楷体" panose="02010600040101010101" pitchFamily="2" charset="-122"/>
                <a:ea typeface="华文楷体" panose="02010600040101010101" pitchFamily="2" charset="-122"/>
              </a:rPr>
              <a:t>M</a:t>
            </a:r>
            <a:r>
              <a:rPr lang="en-US" altLang="zh-CN" sz="3200" baseline="-25000" dirty="0">
                <a:latin typeface="华文楷体" panose="02010600040101010101" pitchFamily="2" charset="-122"/>
                <a:ea typeface="华文楷体" panose="02010600040101010101" pitchFamily="2" charset="-122"/>
              </a:rPr>
              <a:t>w</a:t>
            </a:r>
            <a:r>
              <a:rPr lang="zh-CN" altLang="en-US" sz="3200" dirty="0">
                <a:latin typeface="华文楷体" panose="02010600040101010101" pitchFamily="2" charset="-122"/>
                <a:ea typeface="华文楷体" panose="02010600040101010101" pitchFamily="2" charset="-122"/>
              </a:rPr>
              <a:t>下；</a:t>
            </a:r>
            <a:r>
              <a:rPr lang="en-US" altLang="zh-CN" sz="3200" dirty="0">
                <a:latin typeface="华文楷体" panose="02010600040101010101" pitchFamily="2" charset="-122"/>
                <a:ea typeface="华文楷体" panose="02010600040101010101" pitchFamily="2" charset="-122"/>
              </a:rPr>
              <a:t>C</a:t>
            </a:r>
            <a:r>
              <a:rPr lang="zh-CN" altLang="en-US" sz="3200" dirty="0">
                <a:latin typeface="华文楷体" panose="02010600040101010101" pitchFamily="2" charset="-122"/>
                <a:ea typeface="华文楷体" panose="02010600040101010101" pitchFamily="2" charset="-122"/>
              </a:rPr>
              <a:t>↑，黏度↑，不利于反应</a:t>
            </a:r>
          </a:p>
          <a:p>
            <a:pPr marL="457200" indent="-457200">
              <a:spcBef>
                <a:spcPts val="600"/>
              </a:spcBef>
              <a:buClr>
                <a:srgbClr val="002060"/>
              </a:buClr>
              <a:buFont typeface="Wingdings" panose="05000000000000000000" pitchFamily="2" charset="2"/>
              <a:buChar char="u"/>
            </a:pPr>
            <a:endParaRPr lang="zh-CN" altLang="en-US" sz="320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1610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流程图: 可选过程 1"/>
          <p:cNvSpPr/>
          <p:nvPr/>
        </p:nvSpPr>
        <p:spPr>
          <a:xfrm>
            <a:off x="701765" y="2780928"/>
            <a:ext cx="7920880" cy="1296144"/>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进行塑料成型加工时或熔融纺丝时（高温和高压），两种活性基团之间可能进一步发生缩合反应，从而使缩聚物分子量成倍提高</a:t>
            </a:r>
          </a:p>
        </p:txBody>
      </p:sp>
      <p:sp>
        <p:nvSpPr>
          <p:cNvPr id="3" name="下箭头 2"/>
          <p:cNvSpPr/>
          <p:nvPr/>
        </p:nvSpPr>
        <p:spPr>
          <a:xfrm>
            <a:off x="4439478" y="4221088"/>
            <a:ext cx="360040" cy="1296144"/>
          </a:xfrm>
          <a:prstGeom prst="downArrow">
            <a:avLst/>
          </a:prstGeom>
          <a:solidFill>
            <a:schemeClr val="accent5">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流程图: 可选过程 9"/>
          <p:cNvSpPr/>
          <p:nvPr/>
        </p:nvSpPr>
        <p:spPr>
          <a:xfrm>
            <a:off x="700063" y="5661248"/>
            <a:ext cx="7920880" cy="695052"/>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熔体的粘度急剧增加，使成型过程难以顺利进行。</a:t>
            </a:r>
          </a:p>
        </p:txBody>
      </p:sp>
      <p:sp>
        <p:nvSpPr>
          <p:cNvPr id="11" name="流程图: 可选过程 10"/>
          <p:cNvSpPr/>
          <p:nvPr/>
        </p:nvSpPr>
        <p:spPr>
          <a:xfrm>
            <a:off x="791580" y="645716"/>
            <a:ext cx="7920880" cy="1364538"/>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当两种单体的摩尔数相等时，理论上平均每一大分子两端各存在一个可以互相发生缩合反应的活性基团。</a:t>
            </a:r>
          </a:p>
        </p:txBody>
      </p:sp>
      <p:sp>
        <p:nvSpPr>
          <p:cNvPr id="12" name="下箭头 11"/>
          <p:cNvSpPr/>
          <p:nvPr/>
        </p:nvSpPr>
        <p:spPr>
          <a:xfrm>
            <a:off x="4480483" y="2128338"/>
            <a:ext cx="360040" cy="579037"/>
          </a:xfrm>
          <a:prstGeom prst="downArrow">
            <a:avLst/>
          </a:prstGeom>
          <a:solidFill>
            <a:schemeClr val="accent5">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3" name="对角圆角矩形 7">
            <a:extLst>
              <a:ext uri="{FF2B5EF4-FFF2-40B4-BE49-F238E27FC236}">
                <a16:creationId xmlns:a16="http://schemas.microsoft.com/office/drawing/2014/main" id="{D1B041FA-9E6E-4FD9-80D0-456EC40C8673}"/>
              </a:ext>
            </a:extLst>
          </p:cNvPr>
          <p:cNvSpPr/>
          <p:nvPr/>
        </p:nvSpPr>
        <p:spPr>
          <a:xfrm>
            <a:off x="0" y="0"/>
            <a:ext cx="133164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概述</a:t>
            </a:r>
          </a:p>
        </p:txBody>
      </p:sp>
      <p:grpSp>
        <p:nvGrpSpPr>
          <p:cNvPr id="6" name="组合 5">
            <a:extLst>
              <a:ext uri="{FF2B5EF4-FFF2-40B4-BE49-F238E27FC236}">
                <a16:creationId xmlns:a16="http://schemas.microsoft.com/office/drawing/2014/main" id="{BE5DFCF7-51C1-47AD-9ECE-B37E9BD5CB90}"/>
              </a:ext>
            </a:extLst>
          </p:cNvPr>
          <p:cNvGrpSpPr/>
          <p:nvPr/>
        </p:nvGrpSpPr>
        <p:grpSpPr>
          <a:xfrm>
            <a:off x="773313" y="4352588"/>
            <a:ext cx="7857482" cy="1015663"/>
            <a:chOff x="773313" y="4352588"/>
            <a:chExt cx="7857482" cy="1015663"/>
          </a:xfrm>
        </p:grpSpPr>
        <p:sp>
          <p:nvSpPr>
            <p:cNvPr id="4" name="矩形 3">
              <a:extLst>
                <a:ext uri="{FF2B5EF4-FFF2-40B4-BE49-F238E27FC236}">
                  <a16:creationId xmlns:a16="http://schemas.microsoft.com/office/drawing/2014/main" id="{537B18CF-F1F1-4FAF-A2E5-BAD80397A425}"/>
                </a:ext>
              </a:extLst>
            </p:cNvPr>
            <p:cNvSpPr/>
            <p:nvPr/>
          </p:nvSpPr>
          <p:spPr>
            <a:xfrm>
              <a:off x="773313" y="4352588"/>
              <a:ext cx="2574273"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粘度稳定剂：</a:t>
              </a:r>
              <a:endParaRPr lang="en-US" altLang="zh-CN"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r>
                <a:rPr lang="zh-CN" altLang="en-US"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与端基中的一个活性基团发生化学反应</a:t>
              </a:r>
            </a:p>
          </p:txBody>
        </p:sp>
        <p:sp>
          <p:nvSpPr>
            <p:cNvPr id="5" name="箭头: 右 4">
              <a:extLst>
                <a:ext uri="{FF2B5EF4-FFF2-40B4-BE49-F238E27FC236}">
                  <a16:creationId xmlns:a16="http://schemas.microsoft.com/office/drawing/2014/main" id="{7CD2E560-B05A-44F8-953F-D069A2960250}"/>
                </a:ext>
              </a:extLst>
            </p:cNvPr>
            <p:cNvSpPr/>
            <p:nvPr/>
          </p:nvSpPr>
          <p:spPr>
            <a:xfrm>
              <a:off x="3553046" y="4703730"/>
              <a:ext cx="720080" cy="2880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60251121-D4B8-48AF-864A-2767A753F63D}"/>
                </a:ext>
              </a:extLst>
            </p:cNvPr>
            <p:cNvSpPr/>
            <p:nvPr/>
          </p:nvSpPr>
          <p:spPr>
            <a:xfrm>
              <a:off x="5004978" y="4713314"/>
              <a:ext cx="720080" cy="2880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F3CEFBA-D392-4C64-92A1-0FCFC510604D}"/>
                </a:ext>
              </a:extLst>
            </p:cNvPr>
            <p:cNvSpPr/>
            <p:nvPr/>
          </p:nvSpPr>
          <p:spPr>
            <a:xfrm>
              <a:off x="6056522" y="4375982"/>
              <a:ext cx="2574273" cy="9435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en-US"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粘度得到控制；</a:t>
              </a:r>
              <a:endParaRPr lang="en-US" altLang="zh-CN"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nSpc>
                  <a:spcPct val="150000"/>
                </a:lnSpc>
              </a:pPr>
              <a:r>
                <a:rPr lang="zh-CN" altLang="en-US"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分子量得到控制；</a:t>
              </a:r>
            </a:p>
          </p:txBody>
        </p:sp>
      </p:grpSp>
    </p:spTree>
    <p:extLst>
      <p:ext uri="{BB962C8B-B14F-4D97-AF65-F5344CB8AC3E}">
        <p14:creationId xmlns:p14="http://schemas.microsoft.com/office/powerpoint/2010/main" val="276534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956436"/>
            <a:ext cx="6552728" cy="5517220"/>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843"/>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sp>
        <p:nvSpPr>
          <p:cNvPr id="11" name="Rectangle 3"/>
          <p:cNvSpPr>
            <a:spLocks noChangeArrowheads="1"/>
          </p:cNvSpPr>
          <p:nvPr/>
        </p:nvSpPr>
        <p:spPr bwMode="auto">
          <a:xfrm>
            <a:off x="581640" y="32271"/>
            <a:ext cx="2635250" cy="457200"/>
          </a:xfrm>
          <a:prstGeom prst="rect">
            <a:avLst/>
          </a:prstGeom>
          <a:noFill/>
          <a:ln w="9525">
            <a:noFill/>
            <a:miter lim="800000"/>
            <a:headEnd/>
            <a:tailEnd/>
          </a:ln>
          <a:effectLst/>
        </p:spPr>
        <p:txBody>
          <a:bodyPr wrap="none">
            <a:spAutoFit/>
          </a:bodyPr>
          <a:lstStyle/>
          <a:p>
            <a:r>
              <a:rPr lang="zh-CN" altLang="en-US" sz="2400" b="1" dirty="0">
                <a:solidFill>
                  <a:srgbClr val="FF0000"/>
                </a:solidFill>
                <a:latin typeface="Verdana" pitchFamily="34" charset="0"/>
                <a:ea typeface="楷体_GB2312" pitchFamily="49" charset="-122"/>
              </a:rPr>
              <a:t>均相溶液缩聚工艺</a:t>
            </a:r>
          </a:p>
        </p:txBody>
      </p:sp>
    </p:spTree>
    <p:extLst>
      <p:ext uri="{BB962C8B-B14F-4D97-AF65-F5344CB8AC3E}">
        <p14:creationId xmlns:p14="http://schemas.microsoft.com/office/powerpoint/2010/main" val="2890224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聚酰亚胺成型</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先是溶液聚合生成可溶的聚酰胺酸</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流涎成膜挥发溶剂，高温处理</a:t>
            </a:r>
          </a:p>
        </p:txBody>
      </p:sp>
      <p:graphicFrame>
        <p:nvGraphicFramePr>
          <p:cNvPr id="2" name="对象 1"/>
          <p:cNvGraphicFramePr>
            <a:graphicFrameLocks noChangeAspect="1"/>
          </p:cNvGraphicFramePr>
          <p:nvPr>
            <p:extLst>
              <p:ext uri="{D42A27DB-BD31-4B8C-83A1-F6EECF244321}">
                <p14:modId xmlns:p14="http://schemas.microsoft.com/office/powerpoint/2010/main" val="3056702153"/>
              </p:ext>
            </p:extLst>
          </p:nvPr>
        </p:nvGraphicFramePr>
        <p:xfrm>
          <a:off x="1526034" y="2348880"/>
          <a:ext cx="5803900" cy="3905250"/>
        </p:xfrm>
        <a:graphic>
          <a:graphicData uri="http://schemas.openxmlformats.org/presentationml/2006/ole">
            <mc:AlternateContent xmlns:mc="http://schemas.openxmlformats.org/markup-compatibility/2006">
              <mc:Choice xmlns:v="urn:schemas-microsoft-com:vml" Requires="v">
                <p:oleObj spid="_x0000_s9372" name="CS ChemDraw Drawing" r:id="rId3" imgW="5804422" imgH="3905549" progId="ChemDraw.Document.6.0">
                  <p:embed/>
                </p:oleObj>
              </mc:Choice>
              <mc:Fallback>
                <p:oleObj name="CS ChemDraw Drawing" r:id="rId3" imgW="5804422" imgH="3905549" progId="ChemDraw.Document.6.0">
                  <p:embed/>
                  <p:pic>
                    <p:nvPicPr>
                      <p:cNvPr id="0" name=""/>
                      <p:cNvPicPr/>
                      <p:nvPr/>
                    </p:nvPicPr>
                    <p:blipFill>
                      <a:blip r:embed="rId4"/>
                      <a:stretch>
                        <a:fillRect/>
                      </a:stretch>
                    </p:blipFill>
                    <p:spPr>
                      <a:xfrm>
                        <a:off x="1526034" y="2348880"/>
                        <a:ext cx="5803900" cy="3905250"/>
                      </a:xfrm>
                      <a:prstGeom prst="rect">
                        <a:avLst/>
                      </a:prstGeom>
                    </p:spPr>
                  </p:pic>
                </p:oleObj>
              </mc:Fallback>
            </mc:AlternateContent>
          </a:graphicData>
        </a:graphic>
      </p:graphicFrame>
    </p:spTree>
    <p:extLst>
      <p:ext uri="{BB962C8B-B14F-4D97-AF65-F5344CB8AC3E}">
        <p14:creationId xmlns:p14="http://schemas.microsoft.com/office/powerpoint/2010/main" val="3356057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非均相溶液缩聚工艺</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非均相溶液缩聚主要制备耐高温的芳香族树酯。</a:t>
            </a:r>
          </a:p>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生产工艺较简单，反应结束后过滤、干燥即可得产品。</a:t>
            </a:r>
          </a:p>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由于缩聚物沉淀出来后难于继续进行缩聚反应，因此产品的</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分子量受到制约</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，取决于链增长过程与沉淀过程之间的竞争</a:t>
            </a:r>
            <a:r>
              <a:rPr lang="zh-CN" altLang="en-US" sz="2800" dirty="0">
                <a:latin typeface="Times New Roman" pitchFamily="18" charset="0"/>
              </a:rPr>
              <a:t>。</a:t>
            </a:r>
          </a:p>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404544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95065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间苯二甲酰间苯二胺的合成</a:t>
            </a:r>
          </a:p>
        </p:txBody>
      </p:sp>
      <p:sp>
        <p:nvSpPr>
          <p:cNvPr id="9" name="对角圆角矩形 8"/>
          <p:cNvSpPr/>
          <p:nvPr/>
        </p:nvSpPr>
        <p:spPr>
          <a:xfrm>
            <a:off x="683568" y="687569"/>
            <a:ext cx="8064896" cy="5837775"/>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原料：间苯二甲酰氯</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间苯二胺</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缩聚物的合成采用低温溶液缩聚法，等摩尔比</a:t>
            </a:r>
          </a:p>
        </p:txBody>
      </p:sp>
      <p:graphicFrame>
        <p:nvGraphicFramePr>
          <p:cNvPr id="4" name="对象 3"/>
          <p:cNvGraphicFramePr>
            <a:graphicFrameLocks noChangeAspect="1"/>
          </p:cNvGraphicFramePr>
          <p:nvPr>
            <p:extLst>
              <p:ext uri="{D42A27DB-BD31-4B8C-83A1-F6EECF244321}">
                <p14:modId xmlns:p14="http://schemas.microsoft.com/office/powerpoint/2010/main" val="968325137"/>
              </p:ext>
            </p:extLst>
          </p:nvPr>
        </p:nvGraphicFramePr>
        <p:xfrm>
          <a:off x="1043608" y="2581196"/>
          <a:ext cx="7556500" cy="860425"/>
        </p:xfrm>
        <a:graphic>
          <a:graphicData uri="http://schemas.openxmlformats.org/presentationml/2006/ole">
            <mc:AlternateContent xmlns:mc="http://schemas.openxmlformats.org/markup-compatibility/2006">
              <mc:Choice xmlns:v="urn:schemas-microsoft-com:vml" Requires="v">
                <p:oleObj spid="_x0000_s10539" name="CS ChemDraw Drawing" r:id="rId3" imgW="7557051" imgH="860527" progId="ChemDraw.Document.6.0">
                  <p:embed/>
                </p:oleObj>
              </mc:Choice>
              <mc:Fallback>
                <p:oleObj name="CS ChemDraw Drawing" r:id="rId3" imgW="7557051" imgH="860527" progId="ChemDraw.Document.6.0">
                  <p:embed/>
                  <p:pic>
                    <p:nvPicPr>
                      <p:cNvPr id="0" name=""/>
                      <p:cNvPicPr/>
                      <p:nvPr/>
                    </p:nvPicPr>
                    <p:blipFill>
                      <a:blip r:embed="rId4"/>
                      <a:stretch>
                        <a:fillRect/>
                      </a:stretch>
                    </p:blipFill>
                    <p:spPr>
                      <a:xfrm>
                        <a:off x="1043608" y="2581196"/>
                        <a:ext cx="7556500" cy="860425"/>
                      </a:xfrm>
                      <a:prstGeom prst="rect">
                        <a:avLst/>
                      </a:prstGeom>
                    </p:spPr>
                  </p:pic>
                </p:oleObj>
              </mc:Fallback>
            </mc:AlternateContent>
          </a:graphicData>
        </a:graphic>
      </p:graphicFrame>
      <p:sp>
        <p:nvSpPr>
          <p:cNvPr id="5" name="文本框 4"/>
          <p:cNvSpPr txBox="1"/>
          <p:nvPr/>
        </p:nvSpPr>
        <p:spPr>
          <a:xfrm>
            <a:off x="755575" y="4005064"/>
            <a:ext cx="7920881"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在搅拌下将间苯二胺溶于二甲基乙酰胺中冷却到</a:t>
            </a:r>
            <a:r>
              <a:rPr lang="en-US" altLang="zh-CN" sz="2400" dirty="0">
                <a:solidFill>
                  <a:srgbClr val="FF0000"/>
                </a:solidFill>
                <a:latin typeface="微软雅黑" panose="020B0503020204020204" pitchFamily="34" charset="-122"/>
                <a:ea typeface="微软雅黑" panose="020B0503020204020204" pitchFamily="34" charset="-122"/>
              </a:rPr>
              <a:t>0</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，加入等量的酰氯，反应一定时间即可出料，得到的树脂溶液</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可直接进行湿法纺丝</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，凝固浴为硫氰酸钙的</a:t>
            </a:r>
            <a:r>
              <a:rPr lang="zh-CN" altLang="en-US" sz="2400" dirty="0">
                <a:latin typeface="微软雅黑" panose="020B0503020204020204" pitchFamily="34" charset="-122"/>
                <a:ea typeface="微软雅黑" panose="020B0503020204020204" pitchFamily="34" charset="-122"/>
              </a:rPr>
              <a:t>二甲基乙酰胺</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水溶液</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0687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2863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6.</a:t>
            </a:r>
            <a:r>
              <a:rPr lang="zh-CN" altLang="en-US" sz="2800" dirty="0">
                <a:latin typeface="微软雅黑" panose="020B0503020204020204" pitchFamily="34" charset="-122"/>
                <a:ea typeface="微软雅黑" panose="020B0503020204020204" pitchFamily="34" charset="-122"/>
              </a:rPr>
              <a:t>影响因素</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单体比例和单官能团的影响</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1052555" y="1772816"/>
            <a:ext cx="2952328" cy="3462275"/>
          </a:xfrm>
          <a:prstGeom prst="rect">
            <a:avLst/>
          </a:prstGeom>
        </p:spPr>
      </p:pic>
      <p:sp>
        <p:nvSpPr>
          <p:cNvPr id="10" name="文本框 9"/>
          <p:cNvSpPr txBox="1"/>
          <p:nvPr/>
        </p:nvSpPr>
        <p:spPr>
          <a:xfrm>
            <a:off x="872534" y="5235091"/>
            <a:ext cx="3312369"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微软雅黑" panose="020B0503020204020204" pitchFamily="34" charset="-122"/>
                <a:ea typeface="微软雅黑" panose="020B0503020204020204" pitchFamily="34" charset="-122"/>
              </a:rPr>
              <a:t>在二甲苯基甲烷溶剂中缩聚时，一种单体过量对分子量影响</a:t>
            </a:r>
          </a:p>
        </p:txBody>
      </p:sp>
      <p:pic>
        <p:nvPicPr>
          <p:cNvPr id="3" name="图片 2"/>
          <p:cNvPicPr>
            <a:picLocks noChangeAspect="1"/>
          </p:cNvPicPr>
          <p:nvPr/>
        </p:nvPicPr>
        <p:blipFill>
          <a:blip r:embed="rId3"/>
          <a:stretch>
            <a:fillRect/>
          </a:stretch>
        </p:blipFill>
        <p:spPr>
          <a:xfrm>
            <a:off x="4936513" y="2138283"/>
            <a:ext cx="2880320" cy="2731339"/>
          </a:xfrm>
          <a:prstGeom prst="rect">
            <a:avLst/>
          </a:prstGeom>
        </p:spPr>
      </p:pic>
      <p:sp>
        <p:nvSpPr>
          <p:cNvPr id="11" name="文本框 10"/>
          <p:cNvSpPr txBox="1"/>
          <p:nvPr/>
        </p:nvSpPr>
        <p:spPr>
          <a:xfrm>
            <a:off x="4878364" y="5205990"/>
            <a:ext cx="372608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微软雅黑" panose="020B0503020204020204" pitchFamily="34" charset="-122"/>
                <a:ea typeface="微软雅黑" panose="020B0503020204020204" pitchFamily="34" charset="-122"/>
              </a:rPr>
              <a:t>以硝基苯为溶剂制备聚氨酯溶液缩聚中，单官能团的加入对分子量影响</a:t>
            </a:r>
          </a:p>
        </p:txBody>
      </p:sp>
    </p:spTree>
    <p:extLst>
      <p:ext uri="{BB962C8B-B14F-4D97-AF65-F5344CB8AC3E}">
        <p14:creationId xmlns:p14="http://schemas.microsoft.com/office/powerpoint/2010/main" val="1406542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3583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微软雅黑" panose="020B0503020204020204" pitchFamily="34" charset="-122"/>
                <a:ea typeface="微软雅黑" panose="020B0503020204020204" pitchFamily="34" charset="-122"/>
              </a:rPr>
              <a:t>6.</a:t>
            </a:r>
            <a:r>
              <a:rPr lang="zh-CN" altLang="en-US" sz="2800">
                <a:latin typeface="微软雅黑" panose="020B0503020204020204" pitchFamily="34" charset="-122"/>
                <a:ea typeface="微软雅黑" panose="020B0503020204020204" pitchFamily="34" charset="-122"/>
              </a:rPr>
              <a:t>影响因素</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620688"/>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反应程度</a:t>
            </a:r>
            <a:r>
              <a:rPr lang="en-US" altLang="zh-CN" sz="2800" dirty="0">
                <a:solidFill>
                  <a:schemeClr val="tx1"/>
                </a:solidFill>
                <a:latin typeface="楷体" panose="02010609060101010101" pitchFamily="49" charset="-122"/>
                <a:ea typeface="楷体" panose="02010609060101010101" pitchFamily="49" charset="-122"/>
              </a:rPr>
              <a:t>P</a:t>
            </a:r>
            <a:r>
              <a:rPr lang="zh-CN" altLang="en-US" sz="2800" dirty="0">
                <a:solidFill>
                  <a:schemeClr val="tx1"/>
                </a:solidFill>
                <a:latin typeface="楷体" panose="02010609060101010101" pitchFamily="49" charset="-122"/>
                <a:ea typeface="楷体" panose="02010609060101010101" pitchFamily="49" charset="-122"/>
              </a:rPr>
              <a:t>的影响</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由于溶剂因素的影响，特别是在高沸点溶剂中，后期会发生一些副反应，偏离理论上的线性关系</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单体浓度的影响</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单体浓度不易过低和过高，有一个最佳范围，可通过实验来确定</a:t>
            </a:r>
          </a:p>
        </p:txBody>
      </p:sp>
      <p:pic>
        <p:nvPicPr>
          <p:cNvPr id="2" name="图片 1"/>
          <p:cNvPicPr>
            <a:picLocks noChangeAspect="1"/>
          </p:cNvPicPr>
          <p:nvPr/>
        </p:nvPicPr>
        <p:blipFill>
          <a:blip r:embed="rId2"/>
          <a:stretch>
            <a:fillRect/>
          </a:stretch>
        </p:blipFill>
        <p:spPr>
          <a:xfrm>
            <a:off x="827584" y="4437112"/>
            <a:ext cx="3891311" cy="2016224"/>
          </a:xfrm>
          <a:prstGeom prst="rect">
            <a:avLst/>
          </a:prstGeom>
        </p:spPr>
      </p:pic>
      <p:sp>
        <p:nvSpPr>
          <p:cNvPr id="10" name="文本框 9"/>
          <p:cNvSpPr txBox="1"/>
          <p:nvPr/>
        </p:nvSpPr>
        <p:spPr>
          <a:xfrm>
            <a:off x="4870637" y="4581128"/>
            <a:ext cx="3726084"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微软雅黑" panose="020B0503020204020204" pitchFamily="34" charset="-122"/>
                <a:ea typeface="微软雅黑" panose="020B0503020204020204" pitchFamily="34" charset="-122"/>
              </a:rPr>
              <a:t>对苯二甲酰氯与二酚基丙烷在二甲苯甲烷进行溶液缩聚时的单体浓度与分子量关系</a:t>
            </a:r>
          </a:p>
        </p:txBody>
      </p:sp>
    </p:spTree>
    <p:extLst>
      <p:ext uri="{BB962C8B-B14F-4D97-AF65-F5344CB8AC3E}">
        <p14:creationId xmlns:p14="http://schemas.microsoft.com/office/powerpoint/2010/main" val="917029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000" y="0"/>
            <a:ext cx="23583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微软雅黑" panose="020B0503020204020204" pitchFamily="34" charset="-122"/>
                <a:ea typeface="微软雅黑" panose="020B0503020204020204" pitchFamily="34" charset="-122"/>
              </a:rPr>
              <a:t>6.</a:t>
            </a:r>
            <a:r>
              <a:rPr lang="zh-CN" altLang="en-US" sz="2800">
                <a:latin typeface="微软雅黑" panose="020B0503020204020204" pitchFamily="34" charset="-122"/>
                <a:ea typeface="微软雅黑" panose="020B0503020204020204" pitchFamily="34" charset="-122"/>
              </a:rPr>
              <a:t>影响因素</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620688"/>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反应温度的影响 </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不太活泼的，升温有利于增加</a:t>
            </a:r>
            <a:r>
              <a:rPr lang="en-US" altLang="zh-CN" sz="2800" dirty="0">
                <a:solidFill>
                  <a:schemeClr val="tx1"/>
                </a:solidFill>
                <a:latin typeface="楷体" panose="02010609060101010101" pitchFamily="49" charset="-122"/>
                <a:ea typeface="楷体" panose="02010609060101010101" pitchFamily="49" charset="-122"/>
              </a:rPr>
              <a:t>Mw</a:t>
            </a:r>
            <a:r>
              <a:rPr lang="zh-CN" altLang="en-US" sz="2800" dirty="0">
                <a:solidFill>
                  <a:schemeClr val="tx1"/>
                </a:solidFill>
                <a:latin typeface="楷体" panose="02010609060101010101" pitchFamily="49" charset="-122"/>
                <a:ea typeface="楷体" panose="02010609060101010101" pitchFamily="49" charset="-122"/>
              </a:rPr>
              <a:t>和产率</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活泼的，室温或更低温才有利于增加</a:t>
            </a:r>
            <a:r>
              <a:rPr lang="en-US" altLang="zh-CN" sz="2800" dirty="0">
                <a:solidFill>
                  <a:schemeClr val="tx1"/>
                </a:solidFill>
                <a:latin typeface="楷体" panose="02010609060101010101" pitchFamily="49" charset="-122"/>
                <a:ea typeface="楷体" panose="02010609060101010101" pitchFamily="49" charset="-122"/>
              </a:rPr>
              <a:t>Mw</a:t>
            </a:r>
            <a:r>
              <a:rPr lang="zh-CN" altLang="en-US" sz="2800" dirty="0">
                <a:solidFill>
                  <a:schemeClr val="tx1"/>
                </a:solidFill>
                <a:latin typeface="楷体" panose="02010609060101010101" pitchFamily="49" charset="-122"/>
                <a:ea typeface="楷体" panose="02010609060101010101" pitchFamily="49" charset="-122"/>
              </a:rPr>
              <a:t>和产率</a:t>
            </a:r>
          </a:p>
        </p:txBody>
      </p:sp>
      <p:pic>
        <p:nvPicPr>
          <p:cNvPr id="2" name="图片 1"/>
          <p:cNvPicPr>
            <a:picLocks noChangeAspect="1"/>
          </p:cNvPicPr>
          <p:nvPr/>
        </p:nvPicPr>
        <p:blipFill>
          <a:blip r:embed="rId2"/>
          <a:stretch>
            <a:fillRect/>
          </a:stretch>
        </p:blipFill>
        <p:spPr>
          <a:xfrm>
            <a:off x="683568" y="2780928"/>
            <a:ext cx="4494613" cy="3456384"/>
          </a:xfrm>
          <a:prstGeom prst="rect">
            <a:avLst/>
          </a:prstGeom>
        </p:spPr>
      </p:pic>
      <p:pic>
        <p:nvPicPr>
          <p:cNvPr id="3" name="图片 2"/>
          <p:cNvPicPr>
            <a:picLocks noChangeAspect="1"/>
          </p:cNvPicPr>
          <p:nvPr/>
        </p:nvPicPr>
        <p:blipFill>
          <a:blip r:embed="rId3"/>
          <a:stretch>
            <a:fillRect/>
          </a:stretch>
        </p:blipFill>
        <p:spPr>
          <a:xfrm>
            <a:off x="5004048" y="2924944"/>
            <a:ext cx="3699528" cy="3096344"/>
          </a:xfrm>
          <a:prstGeom prst="rect">
            <a:avLst/>
          </a:prstGeom>
        </p:spPr>
      </p:pic>
    </p:spTree>
    <p:extLst>
      <p:ext uri="{BB962C8B-B14F-4D97-AF65-F5344CB8AC3E}">
        <p14:creationId xmlns:p14="http://schemas.microsoft.com/office/powerpoint/2010/main" val="15857917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7577"/>
            <a:ext cx="23583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微软雅黑" panose="020B0503020204020204" pitchFamily="34" charset="-122"/>
                <a:ea typeface="微软雅黑" panose="020B0503020204020204" pitchFamily="34" charset="-122"/>
              </a:rPr>
              <a:t>6.</a:t>
            </a:r>
            <a:r>
              <a:rPr lang="zh-CN" altLang="en-US" sz="2800">
                <a:latin typeface="微软雅黑" panose="020B0503020204020204" pitchFamily="34" charset="-122"/>
                <a:ea typeface="微软雅黑" panose="020B0503020204020204" pitchFamily="34" charset="-122"/>
              </a:rPr>
              <a:t>影响因素</a:t>
            </a: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620688"/>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催化剂的影响</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大多数溶液聚合无需催化剂，对于反应速率常数比较低的反应，需加入催化剂，但催化剂过多会封住增长链的部分羟基导致</a:t>
            </a:r>
            <a:r>
              <a:rPr lang="en-US" altLang="zh-CN" sz="2800" dirty="0">
                <a:solidFill>
                  <a:schemeClr val="tx1"/>
                </a:solidFill>
                <a:latin typeface="楷体" panose="02010609060101010101" pitchFamily="49" charset="-122"/>
                <a:ea typeface="楷体" panose="02010609060101010101" pitchFamily="49" charset="-122"/>
              </a:rPr>
              <a:t>Mw</a:t>
            </a:r>
            <a:r>
              <a:rPr lang="zh-CN" altLang="en-US" sz="2800" dirty="0">
                <a:solidFill>
                  <a:schemeClr val="tx1"/>
                </a:solidFill>
                <a:latin typeface="楷体" panose="02010609060101010101" pitchFamily="49" charset="-122"/>
                <a:ea typeface="楷体" panose="02010609060101010101" pitchFamily="49" charset="-122"/>
              </a:rPr>
              <a:t>↓</a:t>
            </a:r>
          </a:p>
        </p:txBody>
      </p:sp>
      <p:pic>
        <p:nvPicPr>
          <p:cNvPr id="2" name="图片 1"/>
          <p:cNvPicPr>
            <a:picLocks noChangeAspect="1"/>
          </p:cNvPicPr>
          <p:nvPr/>
        </p:nvPicPr>
        <p:blipFill>
          <a:blip r:embed="rId2"/>
          <a:stretch>
            <a:fillRect/>
          </a:stretch>
        </p:blipFill>
        <p:spPr>
          <a:xfrm>
            <a:off x="899591" y="3068960"/>
            <a:ext cx="5421603" cy="2808312"/>
          </a:xfrm>
          <a:prstGeom prst="rect">
            <a:avLst/>
          </a:prstGeom>
        </p:spPr>
      </p:pic>
      <p:sp>
        <p:nvSpPr>
          <p:cNvPr id="10" name="文本框 9"/>
          <p:cNvSpPr txBox="1"/>
          <p:nvPr/>
        </p:nvSpPr>
        <p:spPr>
          <a:xfrm>
            <a:off x="899591" y="5877272"/>
            <a:ext cx="691276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dirty="0">
                <a:latin typeface="微软雅黑" panose="020B0503020204020204" pitchFamily="34" charset="-122"/>
                <a:ea typeface="微软雅黑" panose="020B0503020204020204" pitchFamily="34" charset="-122"/>
              </a:rPr>
              <a:t>催化剂对甲苯磺酸浓度与聚己二酸己二酯</a:t>
            </a:r>
            <a:r>
              <a:rPr lang="en-US" altLang="zh-CN" sz="2400" dirty="0">
                <a:latin typeface="微软雅黑" panose="020B0503020204020204" pitchFamily="34" charset="-122"/>
                <a:ea typeface="微软雅黑" panose="020B0503020204020204" pitchFamily="34" charset="-122"/>
              </a:rPr>
              <a:t>Mw</a:t>
            </a:r>
            <a:r>
              <a:rPr lang="zh-CN" altLang="en-US" sz="2400" dirty="0">
                <a:latin typeface="微软雅黑" panose="020B0503020204020204" pitchFamily="34" charset="-122"/>
                <a:ea typeface="微软雅黑" panose="020B0503020204020204" pitchFamily="34" charset="-122"/>
              </a:rPr>
              <a:t>关系</a:t>
            </a:r>
          </a:p>
        </p:txBody>
      </p:sp>
    </p:spTree>
    <p:extLst>
      <p:ext uri="{BB962C8B-B14F-4D97-AF65-F5344CB8AC3E}">
        <p14:creationId xmlns:p14="http://schemas.microsoft.com/office/powerpoint/2010/main" val="406311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
            <a:ext cx="3203848" cy="620688"/>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微软雅黑" panose="020B0503020204020204" pitchFamily="34" charset="-122"/>
                <a:ea typeface="微软雅黑" panose="020B0503020204020204" pitchFamily="34" charset="-122"/>
              </a:rPr>
              <a:t>7.4 </a:t>
            </a:r>
            <a:r>
              <a:rPr lang="zh-CN" altLang="en-US" sz="3200" dirty="0">
                <a:latin typeface="微软雅黑" panose="020B0503020204020204" pitchFamily="34" charset="-122"/>
                <a:ea typeface="微软雅黑" panose="020B0503020204020204" pitchFamily="34" charset="-122"/>
              </a:rPr>
              <a:t>界面缩聚</a:t>
            </a:r>
          </a:p>
        </p:txBody>
      </p:sp>
      <p:sp>
        <p:nvSpPr>
          <p:cNvPr id="9" name="对角圆角矩形 8"/>
          <p:cNvSpPr/>
          <p:nvPr/>
        </p:nvSpPr>
        <p:spPr>
          <a:xfrm>
            <a:off x="539552" y="836712"/>
            <a:ext cx="8064896" cy="561662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spcBef>
                <a:spcPts val="600"/>
              </a:spcBef>
              <a:buClr>
                <a:srgbClr val="002060"/>
              </a:buClr>
              <a:buFont typeface="Wingdings" panose="05000000000000000000" pitchFamily="2" charset="2"/>
              <a:buChar char="u"/>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界面缩聚法：将两种单体分别溶于两种不互溶的溶剂中，再将这两种溶液倒在一起，在</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两液相的界面上进行缩聚反应</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，聚合产物不溶于溶剂，在界面析出。</a:t>
            </a:r>
          </a:p>
        </p:txBody>
      </p:sp>
      <p:pic>
        <p:nvPicPr>
          <p:cNvPr id="3" name="图片 2">
            <a:extLst>
              <a:ext uri="{FF2B5EF4-FFF2-40B4-BE49-F238E27FC236}">
                <a16:creationId xmlns:a16="http://schemas.microsoft.com/office/drawing/2014/main" id="{281B63CD-26DD-4920-8404-75BDAC025DBC}"/>
              </a:ext>
            </a:extLst>
          </p:cNvPr>
          <p:cNvPicPr>
            <a:picLocks noChangeAspect="1"/>
          </p:cNvPicPr>
          <p:nvPr/>
        </p:nvPicPr>
        <p:blipFill>
          <a:blip r:embed="rId2"/>
          <a:stretch>
            <a:fillRect/>
          </a:stretch>
        </p:blipFill>
        <p:spPr>
          <a:xfrm>
            <a:off x="2231740" y="2480541"/>
            <a:ext cx="4680520" cy="3952547"/>
          </a:xfrm>
          <a:prstGeom prst="rect">
            <a:avLst/>
          </a:prstGeom>
        </p:spPr>
      </p:pic>
    </p:spTree>
    <p:extLst>
      <p:ext uri="{BB962C8B-B14F-4D97-AF65-F5344CB8AC3E}">
        <p14:creationId xmlns:p14="http://schemas.microsoft.com/office/powerpoint/2010/main" val="3905569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3011"/>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2.</a:t>
            </a:r>
            <a:r>
              <a:rPr lang="zh-CN" altLang="en-US" sz="2800" b="1" dirty="0">
                <a:solidFill>
                  <a:schemeClr val="tx1"/>
                </a:solidFill>
                <a:effectLst>
                  <a:outerShdw blurRad="38100" dist="38100" dir="2700000" algn="tl">
                    <a:srgbClr val="C0C0C0"/>
                  </a:outerShdw>
                </a:effectLst>
                <a:latin typeface="楷体_GB2312" pitchFamily="49" charset="-122"/>
                <a:ea typeface="楷体_GB2312" pitchFamily="49" charset="-122"/>
              </a:rPr>
              <a:t>界面缩聚的类型</a:t>
            </a:r>
            <a:endParaRPr lang="zh-CN" altLang="en-US" sz="2800" dirty="0">
              <a:solidFill>
                <a:schemeClr val="tx1"/>
              </a:solidFill>
              <a:latin typeface="楷体_GB2312" pitchFamily="49" charset="-122"/>
              <a:ea typeface="楷体_GB2312" pitchFamily="49"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1187624" y="1265792"/>
            <a:ext cx="4545382" cy="2304256"/>
          </a:xfrm>
          <a:prstGeom prst="rect">
            <a:avLst/>
          </a:prstGeom>
        </p:spPr>
      </p:pic>
      <p:pic>
        <p:nvPicPr>
          <p:cNvPr id="3" name="图片 2"/>
          <p:cNvPicPr>
            <a:picLocks noChangeAspect="1"/>
          </p:cNvPicPr>
          <p:nvPr/>
        </p:nvPicPr>
        <p:blipFill>
          <a:blip r:embed="rId3"/>
          <a:stretch>
            <a:fillRect/>
          </a:stretch>
        </p:blipFill>
        <p:spPr>
          <a:xfrm>
            <a:off x="1191634" y="3861048"/>
            <a:ext cx="4129624" cy="2376264"/>
          </a:xfrm>
          <a:prstGeom prst="rect">
            <a:avLst/>
          </a:prstGeom>
        </p:spPr>
      </p:pic>
      <p:sp>
        <p:nvSpPr>
          <p:cNvPr id="10" name="Rectangle 2"/>
          <p:cNvSpPr>
            <a:spLocks noChangeArrowheads="1"/>
          </p:cNvSpPr>
          <p:nvPr/>
        </p:nvSpPr>
        <p:spPr bwMode="auto">
          <a:xfrm>
            <a:off x="5737259" y="2189320"/>
            <a:ext cx="2176463" cy="457200"/>
          </a:xfrm>
          <a:prstGeom prst="rect">
            <a:avLst/>
          </a:prstGeom>
          <a:noFill/>
          <a:ln w="9525">
            <a:noFill/>
            <a:miter lim="800000"/>
            <a:headEnd/>
            <a:tailEnd/>
          </a:ln>
          <a:effectLst/>
        </p:spPr>
        <p:txBody>
          <a:bodyPr wrap="none">
            <a:spAutoFit/>
          </a:bodyPr>
          <a:lstStyle/>
          <a:p>
            <a:r>
              <a:rPr lang="zh-CN" altLang="en-US" sz="2400" b="1" dirty="0">
                <a:latin typeface="楷体_GB2312" pitchFamily="49" charset="-122"/>
                <a:ea typeface="楷体_GB2312" pitchFamily="49" charset="-122"/>
              </a:rPr>
              <a:t>液</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液界面缩聚</a:t>
            </a:r>
          </a:p>
        </p:txBody>
      </p:sp>
      <p:sp>
        <p:nvSpPr>
          <p:cNvPr id="11" name="Rectangle 6"/>
          <p:cNvSpPr>
            <a:spLocks noChangeArrowheads="1"/>
          </p:cNvSpPr>
          <p:nvPr/>
        </p:nvSpPr>
        <p:spPr bwMode="auto">
          <a:xfrm>
            <a:off x="5717287" y="4816863"/>
            <a:ext cx="2196435" cy="461665"/>
          </a:xfrm>
          <a:prstGeom prst="rect">
            <a:avLst/>
          </a:prstGeom>
          <a:noFill/>
          <a:ln w="9525">
            <a:noFill/>
            <a:miter lim="800000"/>
            <a:headEnd/>
            <a:tailEnd/>
          </a:ln>
          <a:effectLst/>
        </p:spPr>
        <p:txBody>
          <a:bodyPr wrap="none">
            <a:spAutoFit/>
          </a:bodyPr>
          <a:lstStyle/>
          <a:p>
            <a:r>
              <a:rPr lang="zh-CN" altLang="en-US" sz="2400" b="1" dirty="0">
                <a:latin typeface="楷体_GB2312" pitchFamily="49" charset="-122"/>
                <a:ea typeface="楷体_GB2312" pitchFamily="49" charset="-122"/>
              </a:rPr>
              <a:t>气</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液界面缩聚</a:t>
            </a:r>
          </a:p>
        </p:txBody>
      </p:sp>
    </p:spTree>
    <p:extLst>
      <p:ext uri="{BB962C8B-B14F-4D97-AF65-F5344CB8AC3E}">
        <p14:creationId xmlns:p14="http://schemas.microsoft.com/office/powerpoint/2010/main" val="46181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2" name="对角圆角矩形 7">
            <a:extLst>
              <a:ext uri="{FF2B5EF4-FFF2-40B4-BE49-F238E27FC236}">
                <a16:creationId xmlns:a16="http://schemas.microsoft.com/office/drawing/2014/main" id="{2677975C-8C34-4946-BEA9-A3030F482D57}"/>
              </a:ext>
            </a:extLst>
          </p:cNvPr>
          <p:cNvSpPr/>
          <p:nvPr/>
        </p:nvSpPr>
        <p:spPr>
          <a:xfrm>
            <a:off x="0" y="0"/>
            <a:ext cx="133164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概述</a:t>
            </a:r>
          </a:p>
        </p:txBody>
      </p:sp>
      <p:graphicFrame>
        <p:nvGraphicFramePr>
          <p:cNvPr id="14" name="对象 13">
            <a:extLst>
              <a:ext uri="{FF2B5EF4-FFF2-40B4-BE49-F238E27FC236}">
                <a16:creationId xmlns:a16="http://schemas.microsoft.com/office/drawing/2014/main" id="{8FB34769-4AEF-4BF3-BFDE-042081354031}"/>
              </a:ext>
            </a:extLst>
          </p:cNvPr>
          <p:cNvGraphicFramePr>
            <a:graphicFrameLocks noChangeAspect="1"/>
          </p:cNvGraphicFramePr>
          <p:nvPr>
            <p:extLst>
              <p:ext uri="{D42A27DB-BD31-4B8C-83A1-F6EECF244321}">
                <p14:modId xmlns:p14="http://schemas.microsoft.com/office/powerpoint/2010/main" val="19024281"/>
              </p:ext>
            </p:extLst>
          </p:nvPr>
        </p:nvGraphicFramePr>
        <p:xfrm>
          <a:off x="1209675" y="1196752"/>
          <a:ext cx="6724650" cy="738187"/>
        </p:xfrm>
        <a:graphic>
          <a:graphicData uri="http://schemas.openxmlformats.org/presentationml/2006/ole">
            <mc:AlternateContent xmlns:mc="http://schemas.openxmlformats.org/markup-compatibility/2006">
              <mc:Choice xmlns:v="urn:schemas-microsoft-com:vml" Requires="v">
                <p:oleObj spid="_x0000_s16404" name="CS ChemDraw Drawing" r:id="rId3" imgW="9000283" imgH="987336" progId="ChemDraw.Document.6.0">
                  <p:embed/>
                </p:oleObj>
              </mc:Choice>
              <mc:Fallback>
                <p:oleObj name="CS ChemDraw Drawing" r:id="rId3" imgW="9000283" imgH="987336" progId="ChemDraw.Document.6.0">
                  <p:embed/>
                  <p:pic>
                    <p:nvPicPr>
                      <p:cNvPr id="13" name="对象 12">
                        <a:extLst>
                          <a:ext uri="{FF2B5EF4-FFF2-40B4-BE49-F238E27FC236}">
                            <a16:creationId xmlns:a16="http://schemas.microsoft.com/office/drawing/2014/main" id="{312A9555-041D-42E3-B864-11D41902DFEE}"/>
                          </a:ext>
                        </a:extLst>
                      </p:cNvPr>
                      <p:cNvPicPr/>
                      <p:nvPr/>
                    </p:nvPicPr>
                    <p:blipFill>
                      <a:blip r:embed="rId4"/>
                      <a:stretch>
                        <a:fillRect/>
                      </a:stretch>
                    </p:blipFill>
                    <p:spPr>
                      <a:xfrm>
                        <a:off x="1209675" y="1196752"/>
                        <a:ext cx="6724650" cy="738187"/>
                      </a:xfrm>
                      <a:prstGeom prst="rect">
                        <a:avLst/>
                      </a:prstGeom>
                    </p:spPr>
                  </p:pic>
                </p:oleObj>
              </mc:Fallback>
            </mc:AlternateContent>
          </a:graphicData>
        </a:graphic>
      </p:graphicFrame>
      <p:sp>
        <p:nvSpPr>
          <p:cNvPr id="2" name="矩形 1">
            <a:extLst>
              <a:ext uri="{FF2B5EF4-FFF2-40B4-BE49-F238E27FC236}">
                <a16:creationId xmlns:a16="http://schemas.microsoft.com/office/drawing/2014/main" id="{433C5C40-D204-472C-B192-CBB51EDC6E54}"/>
              </a:ext>
            </a:extLst>
          </p:cNvPr>
          <p:cNvSpPr/>
          <p:nvPr/>
        </p:nvSpPr>
        <p:spPr>
          <a:xfrm>
            <a:off x="1115616" y="2492896"/>
            <a:ext cx="5878532" cy="4201150"/>
          </a:xfrm>
          <a:prstGeom prst="rect">
            <a:avLst/>
          </a:prstGeom>
        </p:spPr>
        <p:txBody>
          <a:bodyPr wrap="none">
            <a:spAutoFit/>
          </a:bodyPr>
          <a:lstStyle/>
          <a:p>
            <a:pPr marL="457200" indent="-457200">
              <a:lnSpc>
                <a:spcPct val="150000"/>
              </a:lnSpc>
              <a:spcBef>
                <a:spcPts val="600"/>
              </a:spcBef>
              <a:buClr>
                <a:srgbClr val="002060"/>
              </a:buClr>
              <a:buFont typeface="Wingdings" panose="05000000000000000000" pitchFamily="2" charset="2"/>
              <a:buChar char="u"/>
            </a:pPr>
            <a:r>
              <a:rPr lang="zh-CN" altLang="en-US" sz="24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反应析出的小分子化合物必须及时脱除</a:t>
            </a:r>
            <a:endParaRPr lang="en-US" altLang="zh-CN" sz="24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工业生产中采用的方法： </a:t>
            </a:r>
            <a:r>
              <a:rPr lang="en-US" altLang="zh-CN" sz="2400" dirty="0">
                <a:latin typeface="楷体" panose="02010609060101010101" pitchFamily="49" charset="-122"/>
                <a:ea typeface="楷体" panose="02010609060101010101" pitchFamily="49" charset="-122"/>
              </a:rPr>
              <a:t>	</a:t>
            </a:r>
          </a:p>
          <a:p>
            <a:pPr>
              <a:lnSpc>
                <a:spcPct val="150000"/>
              </a:lnSpc>
              <a:spcBef>
                <a:spcPts val="600"/>
              </a:spcBef>
              <a:buClr>
                <a:srgbClr val="002060"/>
              </a:buClr>
            </a:pPr>
            <a:r>
              <a:rPr lang="zh-CN" altLang="en-US" sz="2400" dirty="0">
                <a:latin typeface="楷体" panose="02010609060101010101" pitchFamily="49" charset="-122"/>
                <a:ea typeface="楷体" panose="02010609060101010101" pitchFamily="49" charset="-122"/>
              </a:rPr>
              <a:t>   薄膜蒸发；</a:t>
            </a:r>
          </a:p>
          <a:p>
            <a:pPr>
              <a:lnSpc>
                <a:spcPct val="150000"/>
              </a:lnSpc>
            </a:pPr>
            <a:r>
              <a:rPr lang="zh-CN" altLang="en-US" sz="2400" dirty="0">
                <a:latin typeface="楷体" panose="02010609060101010101" pitchFamily="49" charset="-122"/>
                <a:ea typeface="楷体" panose="02010609060101010101" pitchFamily="49" charset="-122"/>
              </a:rPr>
              <a:t>   溶剂共沸高温加热；</a:t>
            </a:r>
          </a:p>
          <a:p>
            <a:pPr>
              <a:lnSpc>
                <a:spcPct val="150000"/>
              </a:lnSpc>
            </a:pPr>
            <a:r>
              <a:rPr lang="zh-CN" altLang="en-US" sz="2400" dirty="0">
                <a:latin typeface="楷体" panose="02010609060101010101" pitchFamily="49" charset="-122"/>
                <a:ea typeface="楷体" panose="02010609060101010101" pitchFamily="49" charset="-122"/>
              </a:rPr>
              <a:t>   真空脱除；</a:t>
            </a:r>
          </a:p>
          <a:p>
            <a:pPr>
              <a:lnSpc>
                <a:spcPct val="150000"/>
              </a:lnSpc>
            </a:pPr>
            <a:r>
              <a:rPr lang="zh-CN" altLang="en-US" sz="2400" dirty="0">
                <a:latin typeface="楷体" panose="02010609060101010101" pitchFamily="49" charset="-122"/>
                <a:ea typeface="楷体" panose="02010609060101010101" pitchFamily="49" charset="-122"/>
              </a:rPr>
              <a:t>   通惰性气体带出；</a:t>
            </a:r>
          </a:p>
          <a:p>
            <a:pPr marL="457200" indent="-457200">
              <a:lnSpc>
                <a:spcPct val="150000"/>
              </a:lnSpc>
              <a:spcBef>
                <a:spcPts val="600"/>
              </a:spcBef>
              <a:buClr>
                <a:srgbClr val="002060"/>
              </a:buClr>
              <a:buFont typeface="Wingdings" panose="05000000000000000000" pitchFamily="2" charset="2"/>
              <a:buChar char="u"/>
            </a:pP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202646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2.</a:t>
            </a:r>
            <a:r>
              <a:rPr lang="zh-CN" altLang="en-US" sz="2800" b="1" dirty="0">
                <a:solidFill>
                  <a:schemeClr val="tx1"/>
                </a:solidFill>
                <a:effectLst>
                  <a:outerShdw blurRad="38100" dist="38100" dir="2700000" algn="tl">
                    <a:srgbClr val="C0C0C0"/>
                  </a:outerShdw>
                </a:effectLst>
                <a:latin typeface="楷体_GB2312" pitchFamily="49" charset="-122"/>
                <a:ea typeface="楷体_GB2312" pitchFamily="49" charset="-122"/>
              </a:rPr>
              <a:t>界面缩聚的类型</a:t>
            </a:r>
            <a:endParaRPr lang="zh-CN" altLang="en-US" sz="2800" dirty="0">
              <a:solidFill>
                <a:schemeClr val="tx1"/>
              </a:solidFill>
              <a:latin typeface="楷体_GB2312" pitchFamily="49" charset="-122"/>
              <a:ea typeface="楷体_GB2312" pitchFamily="49"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sp>
        <p:nvSpPr>
          <p:cNvPr id="12" name="Rectangle 2"/>
          <p:cNvSpPr>
            <a:spLocks noChangeArrowheads="1"/>
          </p:cNvSpPr>
          <p:nvPr/>
        </p:nvSpPr>
        <p:spPr bwMode="auto">
          <a:xfrm>
            <a:off x="2119064" y="2801144"/>
            <a:ext cx="4765675" cy="466725"/>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2400">
                <a:latin typeface="Times New Roman" pitchFamily="18" charset="0"/>
              </a:rPr>
              <a:t>接触的界面极为有限，无实际意义</a:t>
            </a:r>
          </a:p>
        </p:txBody>
      </p:sp>
      <p:sp>
        <p:nvSpPr>
          <p:cNvPr id="13" name="Rectangle 3"/>
          <p:cNvSpPr>
            <a:spLocks noChangeArrowheads="1"/>
          </p:cNvSpPr>
          <p:nvPr/>
        </p:nvSpPr>
        <p:spPr bwMode="auto">
          <a:xfrm>
            <a:off x="1071364" y="1093350"/>
            <a:ext cx="7289304" cy="831850"/>
          </a:xfrm>
          <a:prstGeom prst="rect">
            <a:avLst/>
          </a:prstGeom>
          <a:noFill/>
          <a:ln w="28575">
            <a:solidFill>
              <a:srgbClr val="FF3300"/>
            </a:solidFill>
            <a:prstDash val="lgDash"/>
            <a:miter lim="800000"/>
            <a:headEnd/>
            <a:tailEnd/>
          </a:ln>
          <a:effectLst/>
        </p:spPr>
        <p:txBody>
          <a:bodyPr wrap="square">
            <a:spAutoFit/>
          </a:bodyPr>
          <a:lstStyle/>
          <a:p>
            <a:r>
              <a:rPr lang="zh-CN" altLang="en-US" sz="2400" b="1">
                <a:latin typeface="Times New Roman" pitchFamily="18" charset="0"/>
              </a:rPr>
              <a:t>静态液面缩聚：</a:t>
            </a:r>
            <a:r>
              <a:rPr lang="zh-CN" altLang="en-US" sz="2400">
                <a:latin typeface="Times New Roman" pitchFamily="18" charset="0"/>
              </a:rPr>
              <a:t>两种可发生缩聚反应单体的水相与有机相静置分为两层液体时，在界面上发生反应。</a:t>
            </a:r>
          </a:p>
        </p:txBody>
      </p:sp>
      <p:sp>
        <p:nvSpPr>
          <p:cNvPr id="14" name="Rectangle 4"/>
          <p:cNvSpPr>
            <a:spLocks noChangeArrowheads="1"/>
          </p:cNvSpPr>
          <p:nvPr/>
        </p:nvSpPr>
        <p:spPr bwMode="auto">
          <a:xfrm>
            <a:off x="1071364" y="3648869"/>
            <a:ext cx="7389068" cy="831850"/>
          </a:xfrm>
          <a:prstGeom prst="rect">
            <a:avLst/>
          </a:prstGeom>
          <a:noFill/>
          <a:ln w="28575">
            <a:solidFill>
              <a:srgbClr val="FF3300"/>
            </a:solidFill>
            <a:prstDash val="lgDashDot"/>
            <a:miter lim="800000"/>
            <a:headEnd/>
            <a:tailEnd/>
          </a:ln>
          <a:effectLst/>
        </p:spPr>
        <p:txBody>
          <a:bodyPr wrap="square">
            <a:spAutoFit/>
          </a:bodyPr>
          <a:lstStyle/>
          <a:p>
            <a:r>
              <a:rPr lang="zh-CN" altLang="en-US" sz="2400" b="1">
                <a:latin typeface="Times New Roman" pitchFamily="18" charset="0"/>
              </a:rPr>
              <a:t>动态液面缩聚：</a:t>
            </a:r>
            <a:r>
              <a:rPr lang="zh-CN" altLang="en-US" sz="2400">
                <a:latin typeface="Times New Roman" pitchFamily="18" charset="0"/>
              </a:rPr>
              <a:t>在搅拌力的作用下使两相中的一相为分散相，另一相为连续相，类似与悬浮聚合。</a:t>
            </a:r>
          </a:p>
        </p:txBody>
      </p:sp>
      <p:sp>
        <p:nvSpPr>
          <p:cNvPr id="15" name="Rectangle 5"/>
          <p:cNvSpPr>
            <a:spLocks noChangeArrowheads="1"/>
          </p:cNvSpPr>
          <p:nvPr/>
        </p:nvSpPr>
        <p:spPr bwMode="auto">
          <a:xfrm>
            <a:off x="1890464" y="5249069"/>
            <a:ext cx="5715000" cy="831850"/>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a:spAutoFit/>
          </a:bodyPr>
          <a:lstStyle/>
          <a:p>
            <a:r>
              <a:rPr lang="zh-CN" altLang="en-US" sz="2400">
                <a:latin typeface="Times New Roman" pitchFamily="18" charset="0"/>
              </a:rPr>
              <a:t>两相接触面积大大增加，界面层可以不断更新，促进了缩聚反应，可用于实际应用</a:t>
            </a:r>
          </a:p>
        </p:txBody>
      </p:sp>
      <p:sp>
        <p:nvSpPr>
          <p:cNvPr id="16" name="Line 6"/>
          <p:cNvSpPr>
            <a:spLocks noChangeShapeType="1"/>
          </p:cNvSpPr>
          <p:nvPr/>
        </p:nvSpPr>
        <p:spPr bwMode="auto">
          <a:xfrm>
            <a:off x="4481264" y="1962944"/>
            <a:ext cx="0" cy="83820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17" name="Line 7"/>
          <p:cNvSpPr>
            <a:spLocks noChangeShapeType="1"/>
          </p:cNvSpPr>
          <p:nvPr/>
        </p:nvSpPr>
        <p:spPr bwMode="auto">
          <a:xfrm>
            <a:off x="4481264" y="4487069"/>
            <a:ext cx="0" cy="76200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Tree>
    <p:extLst>
      <p:ext uri="{BB962C8B-B14F-4D97-AF65-F5344CB8AC3E}">
        <p14:creationId xmlns:p14="http://schemas.microsoft.com/office/powerpoint/2010/main" val="3221316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
            <a:ext cx="3707904" cy="620688"/>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微软雅黑" panose="020B0503020204020204" pitchFamily="34" charset="-122"/>
                <a:ea typeface="微软雅黑" panose="020B0503020204020204" pitchFamily="34" charset="-122"/>
              </a:rPr>
              <a:t>7.4 </a:t>
            </a:r>
            <a:r>
              <a:rPr lang="zh-CN" altLang="en-US" sz="3200" dirty="0">
                <a:latin typeface="微软雅黑" panose="020B0503020204020204" pitchFamily="34" charset="-122"/>
                <a:ea typeface="微软雅黑" panose="020B0503020204020204" pitchFamily="34" charset="-122"/>
              </a:rPr>
              <a:t>界面缩聚特点</a:t>
            </a:r>
          </a:p>
        </p:txBody>
      </p:sp>
      <p:sp>
        <p:nvSpPr>
          <p:cNvPr id="9" name="对角圆角矩形 8"/>
          <p:cNvSpPr/>
          <p:nvPr/>
        </p:nvSpPr>
        <p:spPr>
          <a:xfrm>
            <a:off x="539552" y="836712"/>
            <a:ext cx="8064896" cy="561662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主要适用于分别存在于两相中的两种</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反应活性高的单体</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之间的缩聚反应。</a:t>
            </a:r>
          </a:p>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发生在</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气</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液相、液</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液相、液</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固相界面之间</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，实际应用以液</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液相界面反应为主。主要用来生产聚碳酸酯、芳香族聚酰胺以及芳香族聚酯等。</a:t>
            </a:r>
          </a:p>
        </p:txBody>
      </p:sp>
    </p:spTree>
    <p:extLst>
      <p:ext uri="{BB962C8B-B14F-4D97-AF65-F5344CB8AC3E}">
        <p14:creationId xmlns:p14="http://schemas.microsoft.com/office/powerpoint/2010/main" val="4242958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solidFill>
                  <a:schemeClr val="tx1"/>
                </a:solidFill>
                <a:latin typeface="微软雅黑" panose="020B0503020204020204" pitchFamily="34" charset="-122"/>
                <a:ea typeface="微软雅黑" panose="020B0503020204020204" pitchFamily="34" charset="-122"/>
              </a:rPr>
              <a:t>1.</a:t>
            </a:r>
            <a:r>
              <a:rPr lang="zh-CN" altLang="en-US" sz="2800" b="1" dirty="0">
                <a:solidFill>
                  <a:schemeClr val="tx1"/>
                </a:solidFill>
                <a:effectLst>
                  <a:outerShdw blurRad="38100" dist="38100" dir="2700000" algn="tl">
                    <a:srgbClr val="C0C0C0"/>
                  </a:outerShdw>
                </a:effectLst>
                <a:latin typeface="楷体_GB2312" pitchFamily="49" charset="-122"/>
                <a:ea typeface="楷体_GB2312" pitchFamily="49" charset="-122"/>
              </a:rPr>
              <a:t>界面缩聚的主要特点</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spcBef>
                <a:spcPts val="600"/>
              </a:spcBef>
              <a:buClr>
                <a:srgbClr val="002060"/>
              </a:buClr>
              <a:buFont typeface="Wingdings" panose="05000000000000000000" pitchFamily="2" charset="2"/>
              <a:buChar char="u"/>
            </a:pP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界面缩聚是一种</a:t>
            </a:r>
            <a:r>
              <a:rPr kumimoji="1"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不平衡缩聚反应</a:t>
            </a: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。小分子副产物可被溶剂中某一物质所消耗吸收</a:t>
            </a:r>
            <a:endParaRPr kumimoji="1"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20000"/>
              </a:lnSpc>
              <a:spcBef>
                <a:spcPts val="600"/>
              </a:spcBef>
              <a:buClr>
                <a:srgbClr val="002060"/>
              </a:buClr>
              <a:buFont typeface="Wingdings" panose="05000000000000000000" pitchFamily="2" charset="2"/>
              <a:buChar char="u"/>
            </a:pP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界面缩聚反应速率</a:t>
            </a:r>
            <a:r>
              <a:rPr kumimoji="1"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受单体扩散速率控制</a:t>
            </a:r>
            <a:endParaRPr kumimoji="1"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20000"/>
              </a:lnSpc>
              <a:spcBef>
                <a:spcPts val="600"/>
              </a:spcBef>
              <a:buClr>
                <a:srgbClr val="002060"/>
              </a:buClr>
              <a:buFont typeface="Wingdings" panose="05000000000000000000" pitchFamily="2" charset="2"/>
              <a:buChar char="u"/>
            </a:pP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单体为高反应活性，聚合物在界面迅速生成，其</a:t>
            </a:r>
            <a:r>
              <a:rPr kumimoji="1"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分子量与总的反应程度无关</a:t>
            </a:r>
            <a:endParaRPr kumimoji="1"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20000"/>
              </a:lnSpc>
              <a:spcBef>
                <a:spcPts val="600"/>
              </a:spcBef>
              <a:buClr>
                <a:srgbClr val="002060"/>
              </a:buClr>
              <a:buFont typeface="Wingdings" panose="05000000000000000000" pitchFamily="2" charset="2"/>
              <a:buChar char="u"/>
            </a:pP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对单体</a:t>
            </a:r>
            <a:r>
              <a:rPr kumimoji="1"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纯度与功能基等摩尔比要求不严</a:t>
            </a:r>
            <a:endParaRPr kumimoji="1"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20000"/>
              </a:lnSpc>
              <a:spcBef>
                <a:spcPts val="600"/>
              </a:spcBef>
              <a:buClr>
                <a:srgbClr val="002060"/>
              </a:buClr>
              <a:buFont typeface="Wingdings" panose="05000000000000000000" pitchFamily="2" charset="2"/>
              <a:buChar char="u"/>
            </a:pP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反应</a:t>
            </a:r>
            <a:r>
              <a:rPr kumimoji="1"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温度低</a:t>
            </a: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，可避免因高温而导致的副反应，有利于高熔点耐热聚合物的合成</a:t>
            </a:r>
            <a:endParaRPr kumimoji="1"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20000"/>
              </a:lnSpc>
              <a:spcBef>
                <a:spcPts val="600"/>
              </a:spcBef>
              <a:buClr>
                <a:srgbClr val="002060"/>
              </a:buClr>
              <a:buFont typeface="Wingdings" panose="05000000000000000000" pitchFamily="2" charset="2"/>
              <a:buChar char="u"/>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需要大量溶剂，产品</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不易精制</a:t>
            </a:r>
          </a:p>
        </p:txBody>
      </p:sp>
    </p:spTree>
    <p:extLst>
      <p:ext uri="{BB962C8B-B14F-4D97-AF65-F5344CB8AC3E}">
        <p14:creationId xmlns:p14="http://schemas.microsoft.com/office/powerpoint/2010/main" val="18002677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73463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界面缩聚过程反应特征</a:t>
            </a:r>
          </a:p>
        </p:txBody>
      </p:sp>
      <p:sp>
        <p:nvSpPr>
          <p:cNvPr id="2" name="矩形 1">
            <a:extLst>
              <a:ext uri="{FF2B5EF4-FFF2-40B4-BE49-F238E27FC236}">
                <a16:creationId xmlns:a16="http://schemas.microsoft.com/office/drawing/2014/main" id="{C465EC1C-894A-4CE6-ABFD-72BF1044B578}"/>
              </a:ext>
            </a:extLst>
          </p:cNvPr>
          <p:cNvSpPr/>
          <p:nvPr/>
        </p:nvSpPr>
        <p:spPr>
          <a:xfrm>
            <a:off x="1043608" y="3933056"/>
            <a:ext cx="7416824" cy="158417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相界面性质对反应影响大</a:t>
            </a:r>
            <a:endParaRPr lang="en-US" altLang="zh-CN" sz="32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spcBef>
                <a:spcPts val="600"/>
              </a:spcBef>
              <a:buClr>
                <a:srgbClr val="0000FF"/>
              </a:buClr>
            </a:pPr>
            <a:r>
              <a:rPr lang="zh-CN" altLang="en-US" sz="3200" dirty="0">
                <a:solidFill>
                  <a:schemeClr val="tx1"/>
                </a:solidFill>
                <a:latin typeface="楷体" panose="02010609060101010101" pitchFamily="49" charset="-122"/>
                <a:ea typeface="楷体" panose="02010609060101010101" pitchFamily="49" charset="-122"/>
              </a:rPr>
              <a:t>相界面的存在使缩聚过程中</a:t>
            </a:r>
            <a:r>
              <a:rPr lang="zh-CN" altLang="en-US" sz="3200" dirty="0">
                <a:solidFill>
                  <a:srgbClr val="FF0000"/>
                </a:solidFill>
                <a:latin typeface="楷体" panose="02010609060101010101" pitchFamily="49" charset="-122"/>
                <a:ea typeface="楷体" panose="02010609060101010101" pitchFamily="49" charset="-122"/>
              </a:rPr>
              <a:t>每一种反应（主副反应）都获得适宜的条件</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r>
              <a:rPr lang="zh-CN" altLang="en-US" sz="3200" dirty="0">
                <a:solidFill>
                  <a:schemeClr val="tx1"/>
                </a:solidFill>
                <a:latin typeface="楷体" panose="02010609060101010101" pitchFamily="49" charset="-122"/>
                <a:ea typeface="楷体" panose="02010609060101010101" pitchFamily="49" charset="-122"/>
              </a:rPr>
              <a:t>在二元胺与二元酰氯的缩聚反应中，</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r>
              <a:rPr lang="zh-CN" altLang="en-US" sz="3200" dirty="0">
                <a:solidFill>
                  <a:schemeClr val="tx1"/>
                </a:solidFill>
                <a:latin typeface="楷体" panose="02010609060101010101" pitchFamily="49" charset="-122"/>
                <a:ea typeface="楷体" panose="02010609060101010101" pitchFamily="49" charset="-122"/>
              </a:rPr>
              <a:t>水相：中和</a:t>
            </a:r>
            <a:r>
              <a:rPr lang="en-US" altLang="zh-CN" sz="3200" dirty="0" err="1">
                <a:solidFill>
                  <a:schemeClr val="tx1"/>
                </a:solidFill>
                <a:latin typeface="楷体" panose="02010609060101010101" pitchFamily="49" charset="-122"/>
                <a:ea typeface="楷体" panose="02010609060101010101" pitchFamily="49" charset="-122"/>
              </a:rPr>
              <a:t>HCl</a:t>
            </a:r>
            <a:r>
              <a:rPr lang="zh-CN" altLang="en-US" sz="3200" dirty="0">
                <a:solidFill>
                  <a:schemeClr val="tx1"/>
                </a:solidFill>
                <a:latin typeface="楷体" panose="02010609060101010101" pitchFamily="49" charset="-122"/>
                <a:ea typeface="楷体" panose="02010609060101010101" pitchFamily="49" charset="-122"/>
              </a:rPr>
              <a:t>和溶解二元胺的适宜场所；有机相：溶解二元酰氯并溶胀聚酰胺；</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r>
              <a:rPr lang="zh-CN" altLang="en-US" sz="3200" dirty="0">
                <a:solidFill>
                  <a:schemeClr val="tx1"/>
                </a:solidFill>
                <a:latin typeface="楷体" panose="02010609060101010101" pitchFamily="49" charset="-122"/>
                <a:ea typeface="楷体" panose="02010609060101010101" pitchFamily="49" charset="-122"/>
              </a:rPr>
              <a:t>相界面及其附近区域：链增长反应。</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buClr>
                <a:srgbClr val="0000FF"/>
              </a:buClr>
            </a:pPr>
            <a:r>
              <a:rPr lang="zh-CN" altLang="en-US" sz="3200" dirty="0">
                <a:solidFill>
                  <a:schemeClr val="tx1"/>
                </a:solidFill>
                <a:latin typeface="楷体" panose="02010609060101010101" pitchFamily="49" charset="-122"/>
                <a:ea typeface="楷体" panose="02010609060101010101" pitchFamily="49" charset="-122"/>
              </a:rPr>
              <a:t>这样就减少了各个不同过程的相互干扰。</a:t>
            </a:r>
            <a:endParaRPr lang="en-US" altLang="zh-CN"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435210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73463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界面缩聚过程反应特征</a:t>
            </a:r>
          </a:p>
        </p:txBody>
      </p:sp>
      <p:sp>
        <p:nvSpPr>
          <p:cNvPr id="9" name="对角圆角矩形 8"/>
          <p:cNvSpPr/>
          <p:nvPr/>
        </p:nvSpPr>
        <p:spPr>
          <a:xfrm>
            <a:off x="702186" y="620688"/>
            <a:ext cx="8064896" cy="576064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00FF"/>
              </a:buClr>
              <a:buFont typeface="Arial" panose="020B0604020202020204" pitchFamily="34" charset="0"/>
              <a:buChar char="♣"/>
            </a:pPr>
            <a:r>
              <a:rPr lang="zh-CN" altLang="en-US" sz="2400" dirty="0">
                <a:solidFill>
                  <a:schemeClr val="tx1"/>
                </a:solidFill>
                <a:latin typeface="楷体" panose="02010609060101010101" pitchFamily="49" charset="-122"/>
                <a:ea typeface="楷体" panose="02010609060101010101" pitchFamily="49" charset="-122"/>
              </a:rPr>
              <a:t>相界面的</a:t>
            </a:r>
            <a:r>
              <a:rPr lang="zh-CN" altLang="en-US" sz="2400" dirty="0">
                <a:solidFill>
                  <a:srgbClr val="FF0000"/>
                </a:solidFill>
                <a:latin typeface="楷体" panose="02010609060101010101" pitchFamily="49" charset="-122"/>
                <a:ea typeface="楷体" panose="02010609060101010101" pitchFamily="49" charset="-122"/>
              </a:rPr>
              <a:t>表面张力</a:t>
            </a:r>
            <a:r>
              <a:rPr lang="zh-CN" altLang="en-US" sz="2400" dirty="0">
                <a:solidFill>
                  <a:schemeClr val="tx1"/>
                </a:solidFill>
                <a:latin typeface="楷体" panose="02010609060101010101" pitchFamily="49" charset="-122"/>
                <a:ea typeface="楷体" panose="02010609060101010101" pitchFamily="49" charset="-122"/>
              </a:rPr>
              <a:t>具有重要作用。具有足够的界面张力是制得高分子量聚合物的必要条件。一般而言，产物的</a:t>
            </a:r>
            <a:r>
              <a:rPr lang="zh-CN" altLang="en-US" sz="2400" dirty="0">
                <a:solidFill>
                  <a:srgbClr val="FF0000"/>
                </a:solidFill>
                <a:latin typeface="楷体" panose="02010609060101010101" pitchFamily="49" charset="-122"/>
                <a:ea typeface="楷体" panose="02010609060101010101" pitchFamily="49" charset="-122"/>
              </a:rPr>
              <a:t>分子量随界面张力的增加而提高</a:t>
            </a:r>
            <a:r>
              <a:rPr lang="zh-CN" altLang="en-US" sz="2400" dirty="0">
                <a:solidFill>
                  <a:schemeClr val="tx1"/>
                </a:solidFill>
                <a:latin typeface="楷体" panose="02010609060101010101" pitchFamily="49" charset="-122"/>
                <a:ea typeface="楷体" panose="02010609060101010101" pitchFamily="49" charset="-122"/>
              </a:rPr>
              <a:t>。</a:t>
            </a:r>
          </a:p>
        </p:txBody>
      </p:sp>
      <p:pic>
        <p:nvPicPr>
          <p:cNvPr id="2" name="图片 1"/>
          <p:cNvPicPr>
            <a:picLocks noChangeAspect="1"/>
          </p:cNvPicPr>
          <p:nvPr/>
        </p:nvPicPr>
        <p:blipFill>
          <a:blip r:embed="rId2"/>
          <a:stretch>
            <a:fillRect/>
          </a:stretch>
        </p:blipFill>
        <p:spPr>
          <a:xfrm>
            <a:off x="2461546" y="2835578"/>
            <a:ext cx="4220907" cy="2180029"/>
          </a:xfrm>
          <a:prstGeom prst="rect">
            <a:avLst/>
          </a:prstGeom>
        </p:spPr>
      </p:pic>
      <p:sp>
        <p:nvSpPr>
          <p:cNvPr id="3" name="矩形 2">
            <a:extLst>
              <a:ext uri="{FF2B5EF4-FFF2-40B4-BE49-F238E27FC236}">
                <a16:creationId xmlns:a16="http://schemas.microsoft.com/office/drawing/2014/main" id="{BFF88711-A53A-4820-87CD-02165C9A370C}"/>
              </a:ext>
            </a:extLst>
          </p:cNvPr>
          <p:cNvSpPr/>
          <p:nvPr/>
        </p:nvSpPr>
        <p:spPr>
          <a:xfrm>
            <a:off x="1035531" y="5188838"/>
            <a:ext cx="7398206" cy="1113766"/>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界面缩聚的扩散性质：</a:t>
            </a:r>
            <a:r>
              <a:rPr lang="zh-CN" altLang="en-US" sz="2400" dirty="0">
                <a:solidFill>
                  <a:srgbClr val="FF0000"/>
                </a:solidFill>
                <a:latin typeface="楷体" panose="02010609060101010101" pitchFamily="49" charset="-122"/>
                <a:ea typeface="楷体" panose="02010609060101010101" pitchFamily="49" charset="-122"/>
              </a:rPr>
              <a:t>反应区域中单体的浓度比决定于单体向反应区域中扩散的速率</a:t>
            </a:r>
            <a:endParaRPr lang="en-US" altLang="zh-CN"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596773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340" y="0"/>
            <a:ext cx="41585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界面缩聚的工艺特点</a:t>
            </a:r>
          </a:p>
        </p:txBody>
      </p:sp>
      <p:sp>
        <p:nvSpPr>
          <p:cNvPr id="10" name="矩形 9"/>
          <p:cNvSpPr/>
          <p:nvPr/>
        </p:nvSpPr>
        <p:spPr>
          <a:xfrm>
            <a:off x="3613876" y="3526497"/>
            <a:ext cx="648071" cy="144016"/>
          </a:xfrm>
          <a:prstGeom prst="rect">
            <a:avLst/>
          </a:prstGeom>
          <a:noFill/>
          <a:ln w="25400" cap="flat" cmpd="sng" algn="ctr">
            <a:noFill/>
            <a:prstDash val="solid"/>
          </a:ln>
          <a:effectLst/>
        </p:spPr>
        <p:txBody>
          <a:bodyPr rtlCol="0" anchor="ctr"/>
          <a:lstStyle/>
          <a:p>
            <a:pPr fontAlgn="auto">
              <a:spcBef>
                <a:spcPts val="0"/>
              </a:spcBef>
              <a:spcAft>
                <a:spcPts val="0"/>
              </a:spcAft>
              <a:defRPr/>
            </a:pP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模板下载：</a:t>
            </a:r>
            <a:r>
              <a:rPr lang="en-US" altLang="zh-CN" sz="100" kern="0" dirty="0">
                <a:solidFill>
                  <a:srgbClr val="EEECE1">
                    <a:lumMod val="25000"/>
                  </a:srgbClr>
                </a:solidFill>
                <a:latin typeface="Calibri"/>
                <a:ea typeface="宋体"/>
                <a:hlinkClick r:id="rId2"/>
              </a:rPr>
              <a:t>www.1ppt.com/moban/</a:t>
            </a:r>
            <a:r>
              <a:rPr lang="en-US" altLang="zh-CN" sz="100" kern="0" dirty="0">
                <a:solidFill>
                  <a:srgbClr val="EEECE1">
                    <a:lumMod val="25000"/>
                  </a:srgbClr>
                </a:solidFill>
                <a:latin typeface="Calibri"/>
                <a:ea typeface="宋体"/>
              </a:rPr>
              <a:t>     </a:t>
            </a:r>
            <a:r>
              <a:rPr lang="zh-CN" altLang="en-US" sz="100" kern="0" dirty="0">
                <a:solidFill>
                  <a:srgbClr val="EEECE1">
                    <a:lumMod val="25000"/>
                  </a:srgbClr>
                </a:solidFill>
                <a:latin typeface="Calibri"/>
                <a:ea typeface="宋体"/>
              </a:rPr>
              <a:t>行业</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a:t>
            </a:r>
            <a:r>
              <a:rPr lang="en-US" altLang="zh-CN" sz="100" kern="0" dirty="0">
                <a:solidFill>
                  <a:srgbClr val="EEECE1">
                    <a:lumMod val="25000"/>
                  </a:srgbClr>
                </a:solidFill>
                <a:latin typeface="Calibri"/>
                <a:ea typeface="宋体"/>
                <a:hlinkClick r:id="rId3"/>
              </a:rPr>
              <a:t>www.1ppt.com/hangye/</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节日</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a:t>
            </a:r>
            <a:r>
              <a:rPr lang="en-US" altLang="zh-CN" sz="100" kern="0" dirty="0">
                <a:solidFill>
                  <a:srgbClr val="EEECE1">
                    <a:lumMod val="25000"/>
                  </a:srgbClr>
                </a:solidFill>
                <a:latin typeface="Calibri"/>
                <a:ea typeface="宋体"/>
                <a:hlinkClick r:id="rId4"/>
              </a:rPr>
              <a:t>www.1ppt.com/jieri/</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素材下载：</a:t>
            </a:r>
            <a:r>
              <a:rPr lang="en-US" altLang="zh-CN" sz="100" kern="0" dirty="0">
                <a:solidFill>
                  <a:srgbClr val="EEECE1">
                    <a:lumMod val="25000"/>
                  </a:srgbClr>
                </a:solidFill>
                <a:latin typeface="Calibri"/>
                <a:ea typeface="宋体"/>
                <a:hlinkClick r:id="rId5"/>
              </a:rPr>
              <a:t>www.1ppt.com/sucai/</a:t>
            </a:r>
            <a:endParaRPr lang="en-US" altLang="zh-CN" sz="100" kern="0" dirty="0">
              <a:solidFill>
                <a:srgbClr val="EEECE1">
                  <a:lumMod val="25000"/>
                </a:srgbClr>
              </a:solidFill>
              <a:latin typeface="Calibri"/>
              <a:ea typeface="宋体"/>
            </a:endParaRPr>
          </a:p>
          <a:p>
            <a:pPr fontAlgn="auto">
              <a:spcBef>
                <a:spcPts val="0"/>
              </a:spcBef>
              <a:spcAft>
                <a:spcPts val="0"/>
              </a:spcAft>
              <a:defRPr/>
            </a:pP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背景图片：</a:t>
            </a:r>
            <a:r>
              <a:rPr lang="en-US" altLang="zh-CN" sz="100" kern="0" dirty="0">
                <a:solidFill>
                  <a:srgbClr val="EEECE1">
                    <a:lumMod val="25000"/>
                  </a:srgbClr>
                </a:solidFill>
                <a:latin typeface="Calibri"/>
                <a:ea typeface="宋体"/>
                <a:hlinkClick r:id="rId6"/>
              </a:rPr>
              <a:t>www.1ppt.com/beijing/</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图表下载：</a:t>
            </a:r>
            <a:r>
              <a:rPr lang="en-US" altLang="zh-CN" sz="100" kern="0" dirty="0">
                <a:solidFill>
                  <a:srgbClr val="EEECE1">
                    <a:lumMod val="25000"/>
                  </a:srgbClr>
                </a:solidFill>
                <a:latin typeface="Calibri"/>
                <a:ea typeface="宋体"/>
                <a:hlinkClick r:id="rId7"/>
              </a:rPr>
              <a:t>www.1ppt.com/tubiao/</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优秀</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下载：</a:t>
            </a:r>
            <a:r>
              <a:rPr lang="en-US" altLang="zh-CN" sz="100" kern="0" dirty="0">
                <a:solidFill>
                  <a:srgbClr val="EEECE1">
                    <a:lumMod val="25000"/>
                  </a:srgbClr>
                </a:solidFill>
                <a:latin typeface="Calibri"/>
                <a:ea typeface="宋体"/>
                <a:hlinkClick r:id="rId8"/>
              </a:rPr>
              <a:t>www.1ppt.com/xiazai/</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教程： </a:t>
            </a:r>
            <a:r>
              <a:rPr lang="en-US" altLang="zh-CN" sz="100" kern="0" dirty="0">
                <a:solidFill>
                  <a:srgbClr val="EEECE1">
                    <a:lumMod val="25000"/>
                  </a:srgbClr>
                </a:solidFill>
                <a:latin typeface="Calibri"/>
                <a:ea typeface="宋体"/>
                <a:hlinkClick r:id="rId9"/>
              </a:rPr>
              <a:t>www.1ppt.com/powerpoint/</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en-US" altLang="zh-CN" sz="100" kern="0" dirty="0">
                <a:solidFill>
                  <a:srgbClr val="EEECE1">
                    <a:lumMod val="25000"/>
                  </a:srgbClr>
                </a:solidFill>
                <a:latin typeface="Calibri"/>
                <a:ea typeface="宋体"/>
              </a:rPr>
              <a:t>Word</a:t>
            </a:r>
            <a:r>
              <a:rPr lang="zh-CN" altLang="en-US" sz="100" kern="0" dirty="0">
                <a:solidFill>
                  <a:srgbClr val="EEECE1">
                    <a:lumMod val="25000"/>
                  </a:srgbClr>
                </a:solidFill>
                <a:latin typeface="Calibri"/>
                <a:ea typeface="宋体"/>
              </a:rPr>
              <a:t>教程： </a:t>
            </a:r>
            <a:r>
              <a:rPr lang="en-US" altLang="zh-CN" sz="100" kern="0" dirty="0">
                <a:solidFill>
                  <a:srgbClr val="EEECE1">
                    <a:lumMod val="25000"/>
                  </a:srgbClr>
                </a:solidFill>
                <a:latin typeface="Calibri"/>
                <a:ea typeface="宋体"/>
                <a:hlinkClick r:id="rId10"/>
              </a:rPr>
              <a:t>www.1ppt.com/word/</a:t>
            </a:r>
            <a:r>
              <a:rPr lang="en-US" altLang="zh-CN" sz="100" kern="0" dirty="0">
                <a:solidFill>
                  <a:srgbClr val="EEECE1">
                    <a:lumMod val="25000"/>
                  </a:srgbClr>
                </a:solidFill>
                <a:latin typeface="Calibri"/>
                <a:ea typeface="宋体"/>
              </a:rPr>
              <a:t>              Excel</a:t>
            </a:r>
            <a:r>
              <a:rPr lang="zh-CN" altLang="en-US" sz="100" kern="0" dirty="0">
                <a:solidFill>
                  <a:srgbClr val="EEECE1">
                    <a:lumMod val="25000"/>
                  </a:srgbClr>
                </a:solidFill>
                <a:latin typeface="Calibri"/>
                <a:ea typeface="宋体"/>
              </a:rPr>
              <a:t>教程：</a:t>
            </a:r>
            <a:r>
              <a:rPr lang="en-US" altLang="zh-CN" sz="100" kern="0" dirty="0">
                <a:solidFill>
                  <a:srgbClr val="EEECE1">
                    <a:lumMod val="25000"/>
                  </a:srgbClr>
                </a:solidFill>
                <a:latin typeface="Calibri"/>
                <a:ea typeface="宋体"/>
                <a:hlinkClick r:id="rId11"/>
              </a:rPr>
              <a:t>www.1ppt.com/excel/</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资料下载：</a:t>
            </a:r>
            <a:r>
              <a:rPr lang="en-US" altLang="zh-CN" sz="100" kern="0" dirty="0">
                <a:solidFill>
                  <a:srgbClr val="EEECE1">
                    <a:lumMod val="25000"/>
                  </a:srgbClr>
                </a:solidFill>
                <a:latin typeface="Calibri"/>
                <a:ea typeface="宋体"/>
                <a:hlinkClick r:id="rId12"/>
              </a:rPr>
              <a:t>www.1ppt.com/ziliao/</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课件下载：</a:t>
            </a:r>
            <a:r>
              <a:rPr lang="en-US" altLang="zh-CN" sz="100" kern="0" dirty="0">
                <a:solidFill>
                  <a:srgbClr val="EEECE1">
                    <a:lumMod val="25000"/>
                  </a:srgbClr>
                </a:solidFill>
                <a:latin typeface="Calibri"/>
                <a:ea typeface="宋体"/>
                <a:hlinkClick r:id="rId13"/>
              </a:rPr>
              <a:t>www.1ppt.com/kejian/</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范文下载：</a:t>
            </a:r>
            <a:r>
              <a:rPr lang="en-US" altLang="zh-CN" sz="100" kern="0" dirty="0">
                <a:solidFill>
                  <a:srgbClr val="EEECE1">
                    <a:lumMod val="25000"/>
                  </a:srgbClr>
                </a:solidFill>
                <a:latin typeface="Calibri"/>
                <a:ea typeface="宋体"/>
                <a:hlinkClick r:id="rId14"/>
              </a:rPr>
              <a:t>www.1ppt.com/fanwen/</a:t>
            </a:r>
            <a:r>
              <a:rPr lang="en-US" altLang="zh-CN" sz="100" kern="0" dirty="0">
                <a:solidFill>
                  <a:srgbClr val="EEECE1">
                    <a:lumMod val="25000"/>
                  </a:srgbClr>
                </a:solidFill>
                <a:latin typeface="Calibri"/>
                <a:ea typeface="宋体"/>
              </a:rPr>
              <a:t>             </a:t>
            </a:r>
            <a:r>
              <a:rPr lang="zh-CN" altLang="en-US" sz="100" kern="0" dirty="0">
                <a:solidFill>
                  <a:srgbClr val="EEECE1">
                    <a:lumMod val="25000"/>
                  </a:srgbClr>
                </a:solidFill>
                <a:latin typeface="Calibri"/>
                <a:ea typeface="宋体"/>
              </a:rPr>
              <a:t>试卷下载：</a:t>
            </a:r>
            <a:r>
              <a:rPr lang="en-US" altLang="zh-CN" sz="100" kern="0" dirty="0">
                <a:solidFill>
                  <a:srgbClr val="EEECE1">
                    <a:lumMod val="25000"/>
                  </a:srgbClr>
                </a:solidFill>
                <a:latin typeface="Calibri"/>
                <a:ea typeface="宋体"/>
                <a:hlinkClick r:id="rId15"/>
              </a:rPr>
              <a:t>www.1ppt.com/shiti/</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教案下载：</a:t>
            </a:r>
            <a:r>
              <a:rPr lang="en-US" altLang="zh-CN" sz="100" kern="0" dirty="0">
                <a:solidFill>
                  <a:srgbClr val="EEECE1">
                    <a:lumMod val="25000"/>
                  </a:srgbClr>
                </a:solidFill>
                <a:latin typeface="Calibri"/>
                <a:ea typeface="宋体"/>
                <a:hlinkClick r:id="rId16"/>
              </a:rPr>
              <a:t>www.1ppt.com/jiaoan/</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en-US" altLang="zh-CN" sz="100" kern="0" dirty="0">
                <a:solidFill>
                  <a:srgbClr val="EEECE1">
                    <a:lumMod val="25000"/>
                  </a:srgbClr>
                </a:solidFill>
                <a:latin typeface="Calibri"/>
                <a:ea typeface="宋体"/>
              </a:rPr>
              <a:t>  </a:t>
            </a:r>
            <a:endParaRPr lang="zh-CN" altLang="en-US" sz="100" kern="0" dirty="0">
              <a:solidFill>
                <a:srgbClr val="EEECE1">
                  <a:lumMod val="25000"/>
                </a:srgbClr>
              </a:solidFill>
              <a:latin typeface="Calibri"/>
              <a:ea typeface="宋体"/>
            </a:endParaRPr>
          </a:p>
        </p:txBody>
      </p:sp>
      <p:grpSp>
        <p:nvGrpSpPr>
          <p:cNvPr id="11" name="组合 649"/>
          <p:cNvGrpSpPr>
            <a:grpSpLocks/>
          </p:cNvGrpSpPr>
          <p:nvPr/>
        </p:nvGrpSpPr>
        <p:grpSpPr bwMode="auto">
          <a:xfrm>
            <a:off x="2420764" y="2109701"/>
            <a:ext cx="2983390" cy="3193043"/>
            <a:chOff x="1111942" y="2878162"/>
            <a:chExt cx="3843073" cy="4044520"/>
          </a:xfrm>
        </p:grpSpPr>
        <p:sp>
          <p:nvSpPr>
            <p:cNvPr id="12" name="Freeform 23"/>
            <p:cNvSpPr>
              <a:spLocks/>
            </p:cNvSpPr>
            <p:nvPr/>
          </p:nvSpPr>
          <p:spPr bwMode="gray">
            <a:xfrm rot="3600000">
              <a:off x="1252579" y="5305019"/>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00B050">
                    <a:lumMod val="71000"/>
                  </a:srgbClr>
                </a:gs>
                <a:gs pos="50000">
                  <a:srgbClr val="00B050">
                    <a:lumMod val="93000"/>
                  </a:srgbClr>
                </a:gs>
                <a:gs pos="100000">
                  <a:srgbClr val="00B050"/>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ndParaRPr>
            </a:p>
          </p:txBody>
        </p:sp>
        <p:sp>
          <p:nvSpPr>
            <p:cNvPr id="13" name="Freeform 25"/>
            <p:cNvSpPr>
              <a:spLocks/>
            </p:cNvSpPr>
            <p:nvPr/>
          </p:nvSpPr>
          <p:spPr bwMode="gray">
            <a:xfrm rot="10800000">
              <a:off x="1111942" y="2878162"/>
              <a:ext cx="2466976"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F79646">
                    <a:lumMod val="46000"/>
                  </a:srgbClr>
                </a:gs>
                <a:gs pos="50000">
                  <a:srgbClr val="F79646">
                    <a:lumMod val="75000"/>
                  </a:srgbClr>
                </a:gs>
                <a:gs pos="100000">
                  <a:srgbClr val="F79646">
                    <a:lumMod val="83000"/>
                    <a:lumOff val="17000"/>
                  </a:srgbClr>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ndParaRPr>
            </a:p>
          </p:txBody>
        </p:sp>
        <p:sp>
          <p:nvSpPr>
            <p:cNvPr id="14" name="Freeform 27"/>
            <p:cNvSpPr>
              <a:spLocks/>
            </p:cNvSpPr>
            <p:nvPr/>
          </p:nvSpPr>
          <p:spPr bwMode="gray">
            <a:xfrm rot="18000000">
              <a:off x="3335765" y="3925744"/>
              <a:ext cx="2466975" cy="771525"/>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00B0F0">
                    <a:shade val="30000"/>
                    <a:satMod val="115000"/>
                  </a:srgbClr>
                </a:gs>
                <a:gs pos="50000">
                  <a:srgbClr val="00B0F0">
                    <a:shade val="67500"/>
                    <a:satMod val="115000"/>
                  </a:srgbClr>
                </a:gs>
                <a:gs pos="100000">
                  <a:srgbClr val="00B0F0">
                    <a:shade val="100000"/>
                    <a:satMod val="115000"/>
                  </a:srgbClr>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ndParaRPr>
            </a:p>
          </p:txBody>
        </p:sp>
      </p:grpSp>
      <p:grpSp>
        <p:nvGrpSpPr>
          <p:cNvPr id="15" name="组合 613"/>
          <p:cNvGrpSpPr>
            <a:grpSpLocks/>
          </p:cNvGrpSpPr>
          <p:nvPr/>
        </p:nvGrpSpPr>
        <p:grpSpPr bwMode="auto">
          <a:xfrm>
            <a:off x="3210351" y="2585662"/>
            <a:ext cx="1522413" cy="1785937"/>
            <a:chOff x="2146280" y="1719245"/>
            <a:chExt cx="1146175" cy="1361680"/>
          </a:xfrm>
        </p:grpSpPr>
        <p:sp>
          <p:nvSpPr>
            <p:cNvPr id="16" name="Oval 70"/>
            <p:cNvSpPr>
              <a:spLocks noChangeArrowheads="1"/>
            </p:cNvSpPr>
            <p:nvPr/>
          </p:nvSpPr>
          <p:spPr bwMode="gray">
            <a:xfrm>
              <a:off x="2146280" y="1719245"/>
              <a:ext cx="1146175" cy="1154113"/>
            </a:xfrm>
            <a:prstGeom prst="ellipse">
              <a:avLst/>
            </a:prstGeom>
            <a:solidFill>
              <a:srgbClr val="EAEAEA">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pic>
          <p:nvPicPr>
            <p:cNvPr id="17" name="Picture 72" descr="circuler_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2181205" y="1749408"/>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73"/>
            <p:cNvSpPr>
              <a:spLocks noChangeArrowheads="1"/>
            </p:cNvSpPr>
            <p:nvPr/>
          </p:nvSpPr>
          <p:spPr bwMode="gray">
            <a:xfrm>
              <a:off x="2181205" y="1749408"/>
              <a:ext cx="1079500" cy="1081458"/>
            </a:xfrm>
            <a:prstGeom prst="ellipse">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pic>
          <p:nvPicPr>
            <p:cNvPr id="19" name="Picture 74" descr="light_shadow1"/>
            <p:cNvPicPr>
              <a:picLocks noChangeAspect="1" noChangeArrowheads="1"/>
            </p:cNvPicPr>
            <p:nvPr/>
          </p:nvPicPr>
          <p:blipFill>
            <a:blip r:embed="rId18">
              <a:extLst>
                <a:ext uri="{28A0092B-C50C-407E-A947-70E740481C1C}">
                  <a14:useLocalDpi xmlns:a14="http://schemas.microsoft.com/office/drawing/2010/main" val="0"/>
                </a:ext>
              </a:extLst>
            </a:blip>
            <a:srcRect t="14285"/>
            <a:stretch>
              <a:fillRect/>
            </a:stretch>
          </p:blipFill>
          <p:spPr bwMode="gray">
            <a:xfrm>
              <a:off x="2191641" y="1794421"/>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75"/>
            <p:cNvGrpSpPr>
              <a:grpSpLocks/>
            </p:cNvGrpSpPr>
            <p:nvPr/>
          </p:nvGrpSpPr>
          <p:grpSpPr bwMode="auto">
            <a:xfrm rot="-3733502" flipH="1" flipV="1">
              <a:off x="2502010" y="2493304"/>
              <a:ext cx="954022" cy="221466"/>
              <a:chOff x="2521" y="1060"/>
              <a:chExt cx="901" cy="236"/>
            </a:xfrm>
          </p:grpSpPr>
          <p:grpSp>
            <p:nvGrpSpPr>
              <p:cNvPr id="32" name="Group 76"/>
              <p:cNvGrpSpPr>
                <a:grpSpLocks/>
              </p:cNvGrpSpPr>
              <p:nvPr/>
            </p:nvGrpSpPr>
            <p:grpSpPr bwMode="auto">
              <a:xfrm>
                <a:off x="2521" y="1060"/>
                <a:ext cx="742" cy="186"/>
                <a:chOff x="1565" y="2568"/>
                <a:chExt cx="1118" cy="279"/>
              </a:xfrm>
            </p:grpSpPr>
            <p:sp>
              <p:nvSpPr>
                <p:cNvPr id="38"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39"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40"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41"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grpSp>
          <p:grpSp>
            <p:nvGrpSpPr>
              <p:cNvPr id="33" name="Group 81"/>
              <p:cNvGrpSpPr>
                <a:grpSpLocks/>
              </p:cNvGrpSpPr>
              <p:nvPr/>
            </p:nvGrpSpPr>
            <p:grpSpPr bwMode="auto">
              <a:xfrm rot="1353540">
                <a:off x="2680" y="1110"/>
                <a:ext cx="742" cy="186"/>
                <a:chOff x="1565" y="2568"/>
                <a:chExt cx="1118" cy="279"/>
              </a:xfrm>
            </p:grpSpPr>
            <p:sp>
              <p:nvSpPr>
                <p:cNvPr id="34"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35"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36"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37"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grpSp>
        </p:grpSp>
        <p:grpSp>
          <p:nvGrpSpPr>
            <p:cNvPr id="21" name="Group 86"/>
            <p:cNvGrpSpPr>
              <a:grpSpLocks/>
            </p:cNvGrpSpPr>
            <p:nvPr/>
          </p:nvGrpSpPr>
          <p:grpSpPr bwMode="auto">
            <a:xfrm rot="-3733502" flipH="1" flipV="1">
              <a:off x="2618121" y="2507742"/>
              <a:ext cx="844470" cy="193673"/>
              <a:chOff x="2521" y="1060"/>
              <a:chExt cx="901" cy="236"/>
            </a:xfrm>
          </p:grpSpPr>
          <p:grpSp>
            <p:nvGrpSpPr>
              <p:cNvPr id="22" name="Group 87"/>
              <p:cNvGrpSpPr>
                <a:grpSpLocks/>
              </p:cNvGrpSpPr>
              <p:nvPr/>
            </p:nvGrpSpPr>
            <p:grpSpPr bwMode="auto">
              <a:xfrm>
                <a:off x="2521" y="1060"/>
                <a:ext cx="742" cy="186"/>
                <a:chOff x="1565" y="2568"/>
                <a:chExt cx="1118" cy="279"/>
              </a:xfrm>
            </p:grpSpPr>
            <p:sp>
              <p:nvSpPr>
                <p:cNvPr id="28"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29"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30"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31"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grpSp>
          <p:grpSp>
            <p:nvGrpSpPr>
              <p:cNvPr id="23" name="Group 92"/>
              <p:cNvGrpSpPr>
                <a:grpSpLocks/>
              </p:cNvGrpSpPr>
              <p:nvPr/>
            </p:nvGrpSpPr>
            <p:grpSpPr bwMode="auto">
              <a:xfrm rot="1353540">
                <a:off x="2680" y="1110"/>
                <a:ext cx="742" cy="186"/>
                <a:chOff x="1565" y="2568"/>
                <a:chExt cx="1118" cy="279"/>
              </a:xfrm>
            </p:grpSpPr>
            <p:sp>
              <p:nvSpPr>
                <p:cNvPr id="24"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25"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26"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sp>
              <p:nvSpPr>
                <p:cNvPr id="27"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pPr>
                  <a:endParaRPr lang="zh-CN" altLang="en-US">
                    <a:solidFill>
                      <a:prstClr val="black"/>
                    </a:solidFill>
                    <a:latin typeface="Calibri"/>
                    <a:ea typeface="宋体"/>
                  </a:endParaRPr>
                </a:p>
              </p:txBody>
            </p:sp>
          </p:grpSp>
        </p:grpSp>
      </p:grpSp>
      <p:sp>
        <p:nvSpPr>
          <p:cNvPr id="43" name="TextBox 72"/>
          <p:cNvSpPr txBox="1"/>
          <p:nvPr/>
        </p:nvSpPr>
        <p:spPr>
          <a:xfrm>
            <a:off x="756098" y="2071176"/>
            <a:ext cx="1645931" cy="954107"/>
          </a:xfrm>
          <a:prstGeom prst="rect">
            <a:avLst/>
          </a:prstGeom>
          <a:noFill/>
          <a:ln w="38100">
            <a:solidFill>
              <a:srgbClr val="00B0F0"/>
            </a:solidFill>
            <a:prstDash val="sysDash"/>
          </a:ln>
        </p:spPr>
        <p:txBody>
          <a:bodyPr wrap="square">
            <a:spAutoFit/>
          </a:bodyPr>
          <a:lstStyle/>
          <a:p>
            <a:pPr fontAlgn="auto">
              <a:spcBef>
                <a:spcPts val="0"/>
              </a:spcBef>
              <a:spcAft>
                <a:spcPts val="0"/>
              </a:spcAft>
              <a:defRPr/>
            </a:pPr>
            <a:r>
              <a:rPr lang="zh-CN" altLang="en-US" sz="2800" dirty="0">
                <a:solidFill>
                  <a:srgbClr val="4F81BD">
                    <a:lumMod val="50000"/>
                  </a:srgbClr>
                </a:solidFill>
                <a:latin typeface="微软雅黑" pitchFamily="34" charset="-122"/>
                <a:ea typeface="微软雅黑" pitchFamily="34" charset="-122"/>
              </a:rPr>
              <a:t>非均相反应体系</a:t>
            </a:r>
          </a:p>
        </p:txBody>
      </p:sp>
      <p:sp>
        <p:nvSpPr>
          <p:cNvPr id="44" name="TextBox 73"/>
          <p:cNvSpPr txBox="1"/>
          <p:nvPr/>
        </p:nvSpPr>
        <p:spPr>
          <a:xfrm>
            <a:off x="4132527" y="4545635"/>
            <a:ext cx="3751841" cy="738664"/>
          </a:xfrm>
          <a:prstGeom prst="rect">
            <a:avLst/>
          </a:prstGeom>
          <a:noFill/>
          <a:ln w="38100">
            <a:solidFill>
              <a:srgbClr val="00B0F0"/>
            </a:solidFill>
            <a:prstDash val="sysDash"/>
          </a:ln>
        </p:spPr>
        <p:txBody>
          <a:bodyPr wrap="square">
            <a:spAutoFit/>
          </a:bodyPr>
          <a:lstStyle>
            <a:defPPr>
              <a:defRPr lang="zh-CN"/>
            </a:defPPr>
            <a:lvl1pPr>
              <a:lnSpc>
                <a:spcPct val="150000"/>
              </a:lnSpc>
              <a:defRPr sz="1600">
                <a:solidFill>
                  <a:schemeClr val="accent1">
                    <a:lumMod val="50000"/>
                  </a:schemeClr>
                </a:solidFill>
                <a:latin typeface="微软雅黑" pitchFamily="34" charset="-122"/>
                <a:ea typeface="微软雅黑" pitchFamily="34" charset="-122"/>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4F81BD">
                    <a:lumMod val="50000"/>
                  </a:srgbClr>
                </a:solidFill>
                <a:effectLst/>
                <a:uLnTx/>
                <a:uFillTx/>
                <a:latin typeface="微软雅黑" pitchFamily="34" charset="-122"/>
                <a:ea typeface="微软雅黑" pitchFamily="34" charset="-122"/>
              </a:rPr>
              <a:t>扩散速度比反应速度慢</a:t>
            </a:r>
          </a:p>
        </p:txBody>
      </p:sp>
      <p:sp>
        <p:nvSpPr>
          <p:cNvPr id="45" name="TextBox 74"/>
          <p:cNvSpPr txBox="1"/>
          <p:nvPr/>
        </p:nvSpPr>
        <p:spPr>
          <a:xfrm>
            <a:off x="4504603" y="1483930"/>
            <a:ext cx="2515669" cy="738664"/>
          </a:xfrm>
          <a:prstGeom prst="rect">
            <a:avLst/>
          </a:prstGeom>
          <a:noFill/>
          <a:ln w="38100">
            <a:solidFill>
              <a:srgbClr val="00B0F0"/>
            </a:solidFill>
            <a:prstDash val="sysDash"/>
          </a:ln>
        </p:spPr>
        <p:txBody>
          <a:bodyPr wrap="square">
            <a:spAutoFit/>
          </a:bodyPr>
          <a:lstStyle>
            <a:defPPr>
              <a:defRPr lang="zh-CN"/>
            </a:defPPr>
            <a:lvl1pPr>
              <a:lnSpc>
                <a:spcPct val="150000"/>
              </a:lnSpc>
              <a:defRPr sz="1600">
                <a:solidFill>
                  <a:schemeClr val="accent1">
                    <a:lumMod val="50000"/>
                  </a:schemeClr>
                </a:solidFill>
                <a:latin typeface="微软雅黑" pitchFamily="34" charset="-122"/>
                <a:ea typeface="微软雅黑" pitchFamily="34" charset="-122"/>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4F81BD">
                    <a:lumMod val="50000"/>
                  </a:srgbClr>
                </a:solidFill>
                <a:effectLst/>
                <a:uLnTx/>
                <a:uFillTx/>
                <a:latin typeface="微软雅黑" pitchFamily="34" charset="-122"/>
                <a:ea typeface="微软雅黑" pitchFamily="34" charset="-122"/>
              </a:rPr>
              <a:t>反应速度快</a:t>
            </a:r>
          </a:p>
        </p:txBody>
      </p:sp>
    </p:spTree>
    <p:extLst>
      <p:ext uri="{BB962C8B-B14F-4D97-AF65-F5344CB8AC3E}">
        <p14:creationId xmlns:p14="http://schemas.microsoft.com/office/powerpoint/2010/main" val="5766776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对角圆角矩形 7">
            <a:extLst>
              <a:ext uri="{FF2B5EF4-FFF2-40B4-BE49-F238E27FC236}">
                <a16:creationId xmlns:a16="http://schemas.microsoft.com/office/drawing/2014/main" id="{A89BD8AB-3B6B-415D-9211-18F0A6E6FC4D}"/>
              </a:ext>
            </a:extLst>
          </p:cNvPr>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7.5 </a:t>
            </a:r>
            <a:r>
              <a:rPr lang="zh-CN" altLang="en-US" sz="2800" dirty="0">
                <a:latin typeface="微软雅黑" panose="020B0503020204020204" pitchFamily="34" charset="-122"/>
                <a:ea typeface="微软雅黑" panose="020B0503020204020204" pitchFamily="34" charset="-122"/>
              </a:rPr>
              <a:t>乳液缩聚</a:t>
            </a:r>
          </a:p>
        </p:txBody>
      </p:sp>
      <p:sp>
        <p:nvSpPr>
          <p:cNvPr id="5" name="对角圆角矩形 8">
            <a:extLst>
              <a:ext uri="{FF2B5EF4-FFF2-40B4-BE49-F238E27FC236}">
                <a16:creationId xmlns:a16="http://schemas.microsoft.com/office/drawing/2014/main" id="{6C7823AF-A892-496A-B71A-679D35D7F8DD}"/>
              </a:ext>
            </a:extLst>
          </p:cNvPr>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是在两液相中进行的，而</a:t>
            </a:r>
            <a:r>
              <a:rPr lang="zh-CN" altLang="en-US" sz="3200" dirty="0">
                <a:solidFill>
                  <a:srgbClr val="FF0000"/>
                </a:solidFill>
                <a:latin typeface="楷体" panose="02010609060101010101" pitchFamily="49" charset="-122"/>
                <a:ea typeface="楷体" panose="02010609060101010101" pitchFamily="49" charset="-122"/>
              </a:rPr>
              <a:t>聚合物的形成是在其中的一个相</a:t>
            </a:r>
            <a:r>
              <a:rPr lang="zh-CN" altLang="en-US" sz="3200" dirty="0">
                <a:solidFill>
                  <a:schemeClr val="tx1"/>
                </a:solidFill>
                <a:latin typeface="楷体" panose="02010609060101010101" pitchFamily="49" charset="-122"/>
                <a:ea typeface="楷体" panose="02010609060101010101" pitchFamily="49" charset="-122"/>
              </a:rPr>
              <a:t>内进行的。</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2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从聚合物的形成看属于</a:t>
            </a:r>
            <a:r>
              <a:rPr lang="zh-CN" altLang="en-US" sz="3200" dirty="0">
                <a:solidFill>
                  <a:srgbClr val="FF0000"/>
                </a:solidFill>
                <a:latin typeface="楷体" panose="02010609060101010101" pitchFamily="49" charset="-122"/>
                <a:ea typeface="楷体" panose="02010609060101010101" pitchFamily="49" charset="-122"/>
              </a:rPr>
              <a:t>均相体系</a:t>
            </a:r>
            <a:endParaRPr lang="en-US" altLang="zh-CN" sz="3200" dirty="0">
              <a:solidFill>
                <a:srgbClr val="FF0000"/>
              </a:solidFill>
              <a:latin typeface="楷体" panose="02010609060101010101" pitchFamily="49" charset="-122"/>
              <a:ea typeface="楷体" panose="02010609060101010101" pitchFamily="49" charset="-122"/>
            </a:endParaRPr>
          </a:p>
          <a:p>
            <a:pPr marL="457200" indent="-457200">
              <a:lnSpc>
                <a:spcPct val="12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界面缩聚形成聚合物的反应是在两相界面，属扩散控制，乳液缩聚是在一相中进行，属</a:t>
            </a:r>
            <a:r>
              <a:rPr lang="zh-CN" altLang="en-US" sz="3200" dirty="0">
                <a:solidFill>
                  <a:srgbClr val="FF0000"/>
                </a:solidFill>
                <a:latin typeface="楷体" panose="02010609060101010101" pitchFamily="49" charset="-122"/>
                <a:ea typeface="楷体" panose="02010609060101010101" pitchFamily="49" charset="-122"/>
              </a:rPr>
              <a:t>动力学控制</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2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与溶液缩聚不同的是，一相与另一相间</a:t>
            </a:r>
            <a:r>
              <a:rPr lang="zh-CN" altLang="en-US" sz="3200" dirty="0">
                <a:solidFill>
                  <a:srgbClr val="FF0000"/>
                </a:solidFill>
                <a:latin typeface="楷体" panose="02010609060101010101" pitchFamily="49" charset="-122"/>
                <a:ea typeface="楷体" panose="02010609060101010101" pitchFamily="49" charset="-122"/>
              </a:rPr>
              <a:t>存在质量传递</a:t>
            </a:r>
          </a:p>
        </p:txBody>
      </p:sp>
    </p:spTree>
    <p:extLst>
      <p:ext uri="{BB962C8B-B14F-4D97-AF65-F5344CB8AC3E}">
        <p14:creationId xmlns:p14="http://schemas.microsoft.com/office/powerpoint/2010/main" val="25798856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711976" y="20145"/>
            <a:ext cx="7640218" cy="6741368"/>
          </a:xfrm>
          <a:prstGeom prst="rect">
            <a:avLst/>
          </a:prstGeom>
        </p:spPr>
      </p:pic>
    </p:spTree>
    <p:extLst>
      <p:ext uri="{BB962C8B-B14F-4D97-AF65-F5344CB8AC3E}">
        <p14:creationId xmlns:p14="http://schemas.microsoft.com/office/powerpoint/2010/main" val="38516884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12"/>
            <a:ext cx="41585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乳液缩聚体系的组成</a:t>
            </a:r>
          </a:p>
        </p:txBody>
      </p:sp>
      <p:sp>
        <p:nvSpPr>
          <p:cNvPr id="9" name="对角圆角矩形 8"/>
          <p:cNvSpPr/>
          <p:nvPr/>
        </p:nvSpPr>
        <p:spPr>
          <a:xfrm>
            <a:off x="683568" y="548680"/>
            <a:ext cx="8064896" cy="597666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水相</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作为分散介质，其中溶入单体二元胺、酸吸收剂，或盐析剂。水相在反应过程中一部分进入有机相，使反应中的</a:t>
            </a:r>
            <a:r>
              <a:rPr lang="en-US" altLang="zh-CN" sz="2800" dirty="0" err="1">
                <a:solidFill>
                  <a:schemeClr val="tx1"/>
                </a:solidFill>
                <a:latin typeface="楷体" panose="02010609060101010101" pitchFamily="49" charset="-122"/>
                <a:ea typeface="楷体" panose="02010609060101010101" pitchFamily="49" charset="-122"/>
              </a:rPr>
              <a:t>HCl</a:t>
            </a:r>
            <a:r>
              <a:rPr lang="zh-CN" altLang="en-US" sz="2800" dirty="0">
                <a:solidFill>
                  <a:schemeClr val="tx1"/>
                </a:solidFill>
                <a:latin typeface="楷体" panose="02010609060101010101" pitchFamily="49" charset="-122"/>
                <a:ea typeface="楷体" panose="02010609060101010101" pitchFamily="49" charset="-122"/>
              </a:rPr>
              <a:t>吸收到水中进行中和反应。</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有机相</a:t>
            </a:r>
            <a:endParaRPr lang="en-US" altLang="zh-CN" sz="2800" dirty="0">
              <a:solidFill>
                <a:srgbClr val="FF0000"/>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用来溶解酰氯，聚合物的生成反应也在此相。有机相必须是惰性、耐碱。</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若在水中有一定溶解度，界面张力不太大，在搅拌下可以形成稳定的乳液</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若完全不相溶，需要加入乳化剂或表活剂</a:t>
            </a:r>
          </a:p>
        </p:txBody>
      </p:sp>
    </p:spTree>
    <p:extLst>
      <p:ext uri="{BB962C8B-B14F-4D97-AF65-F5344CB8AC3E}">
        <p14:creationId xmlns:p14="http://schemas.microsoft.com/office/powerpoint/2010/main" val="2674172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1585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乳液缩聚体系的组成</a:t>
            </a:r>
          </a:p>
        </p:txBody>
      </p:sp>
      <mc:AlternateContent xmlns:mc="http://schemas.openxmlformats.org/markup-compatibility/2006" xmlns:a14="http://schemas.microsoft.com/office/drawing/2010/main">
        <mc:Choice Requires="a14">
          <p:sp>
            <p:nvSpPr>
              <p:cNvPr id="9" name="对角圆角矩形 8"/>
              <p:cNvSpPr/>
              <p:nvPr/>
            </p:nvSpPr>
            <p:spPr>
              <a:xfrm>
                <a:off x="683568" y="764704"/>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单体</a:t>
                </a:r>
                <a:endParaRPr lang="en-US" altLang="zh-CN" sz="2800" dirty="0">
                  <a:solidFill>
                    <a:srgbClr val="FF0000"/>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二胺的分布系数</a:t>
                </a:r>
                <a14:m>
                  <m:oMath xmlns:m="http://schemas.openxmlformats.org/officeDocument/2006/math">
                    <m:sSub>
                      <m:sSubPr>
                        <m:ctrlPr>
                          <a:rPr lang="en-US" altLang="zh-CN" sz="2800" i="1" smtClean="0">
                            <a:solidFill>
                              <a:schemeClr val="tx1"/>
                            </a:solidFill>
                            <a:latin typeface="Cambria Math" panose="02040503050406030204" pitchFamily="18" charset="0"/>
                            <a:ea typeface="楷体" panose="02010609060101010101" pitchFamily="49" charset="-122"/>
                          </a:rPr>
                        </m:ctrlPr>
                      </m:sSubPr>
                      <m:e>
                        <m:r>
                          <a:rPr lang="en-US" altLang="zh-CN" sz="2800" b="0" i="1" smtClean="0">
                            <a:solidFill>
                              <a:schemeClr val="tx1"/>
                            </a:solidFill>
                            <a:latin typeface="Cambria Math" panose="02040503050406030204" pitchFamily="18" charset="0"/>
                            <a:ea typeface="楷体" panose="02010609060101010101" pitchFamily="49" charset="-122"/>
                          </a:rPr>
                          <m:t>𝐾</m:t>
                        </m:r>
                      </m:e>
                      <m:sub>
                        <m:r>
                          <a:rPr lang="en-US" altLang="zh-CN" sz="2800" b="0" i="1" smtClean="0">
                            <a:solidFill>
                              <a:schemeClr val="tx1"/>
                            </a:solidFill>
                            <a:latin typeface="Cambria Math" panose="02040503050406030204" pitchFamily="18" charset="0"/>
                            <a:ea typeface="楷体" panose="02010609060101010101" pitchFamily="49" charset="-122"/>
                          </a:rPr>
                          <m:t>1</m:t>
                        </m:r>
                      </m:sub>
                    </m:sSub>
                    <m:r>
                      <a:rPr lang="en-US" altLang="zh-CN" sz="2800" b="0" i="1" smtClean="0">
                        <a:solidFill>
                          <a:schemeClr val="tx1"/>
                        </a:solidFill>
                        <a:latin typeface="Cambria Math" panose="02040503050406030204" pitchFamily="18" charset="0"/>
                        <a:ea typeface="楷体" panose="02010609060101010101" pitchFamily="49" charset="-122"/>
                      </a:rPr>
                      <m:t>=</m:t>
                    </m:r>
                    <m:f>
                      <m:fPr>
                        <m:type m:val="lin"/>
                        <m:ctrlPr>
                          <a:rPr lang="en-US" altLang="zh-CN" sz="2800" b="0" i="1" smtClean="0">
                            <a:solidFill>
                              <a:schemeClr val="tx1"/>
                            </a:solidFill>
                            <a:latin typeface="Cambria Math" panose="02040503050406030204" pitchFamily="18" charset="0"/>
                            <a:ea typeface="楷体" panose="02010609060101010101" pitchFamily="49" charset="-122"/>
                          </a:rPr>
                        </m:ctrlPr>
                      </m:fPr>
                      <m:num>
                        <m:sSub>
                          <m:sSubPr>
                            <m:ctrlPr>
                              <a:rPr lang="en-US" altLang="zh-CN" sz="2800" b="0" i="1" smtClean="0">
                                <a:solidFill>
                                  <a:schemeClr val="tx1"/>
                                </a:solidFill>
                                <a:latin typeface="Cambria Math" panose="02040503050406030204" pitchFamily="18" charset="0"/>
                                <a:ea typeface="楷体" panose="02010609060101010101" pitchFamily="49" charset="-122"/>
                              </a:rPr>
                            </m:ctrlPr>
                          </m:sSubPr>
                          <m:e>
                            <m:r>
                              <a:rPr lang="en-US" altLang="zh-CN" sz="2800" b="0" i="1" smtClean="0">
                                <a:solidFill>
                                  <a:schemeClr val="tx1"/>
                                </a:solidFill>
                                <a:latin typeface="Cambria Math" panose="02040503050406030204" pitchFamily="18" charset="0"/>
                                <a:ea typeface="楷体" panose="02010609060101010101" pitchFamily="49" charset="-122"/>
                              </a:rPr>
                              <m:t>𝑐</m:t>
                            </m:r>
                          </m:e>
                          <m:sub>
                            <m:r>
                              <a:rPr lang="zh-CN" altLang="en-US" sz="2800" i="1">
                                <a:solidFill>
                                  <a:schemeClr val="tx1"/>
                                </a:solidFill>
                                <a:latin typeface="Cambria Math" panose="02040503050406030204" pitchFamily="18" charset="0"/>
                                <a:ea typeface="楷体" panose="02010609060101010101" pitchFamily="49" charset="-122"/>
                              </a:rPr>
                              <m:t>有机</m:t>
                            </m:r>
                          </m:sub>
                        </m:sSub>
                      </m:num>
                      <m:den>
                        <m:sSub>
                          <m:sSubPr>
                            <m:ctrlPr>
                              <a:rPr lang="en-US" altLang="zh-CN" sz="2800" b="0" i="1" smtClean="0">
                                <a:solidFill>
                                  <a:schemeClr val="tx1"/>
                                </a:solidFill>
                                <a:latin typeface="Cambria Math" panose="02040503050406030204" pitchFamily="18" charset="0"/>
                                <a:ea typeface="楷体" panose="02010609060101010101" pitchFamily="49" charset="-122"/>
                              </a:rPr>
                            </m:ctrlPr>
                          </m:sSubPr>
                          <m:e>
                            <m:r>
                              <a:rPr lang="en-US" altLang="zh-CN" sz="2800" b="0" i="1" smtClean="0">
                                <a:solidFill>
                                  <a:schemeClr val="tx1"/>
                                </a:solidFill>
                                <a:latin typeface="Cambria Math" panose="02040503050406030204" pitchFamily="18" charset="0"/>
                                <a:ea typeface="楷体" panose="02010609060101010101" pitchFamily="49" charset="-122"/>
                              </a:rPr>
                              <m:t>𝑐</m:t>
                            </m:r>
                          </m:e>
                          <m:sub>
                            <m:r>
                              <a:rPr lang="zh-CN" altLang="en-US" sz="2800" i="1">
                                <a:solidFill>
                                  <a:schemeClr val="tx1"/>
                                </a:solidFill>
                                <a:latin typeface="Cambria Math" panose="02040503050406030204" pitchFamily="18" charset="0"/>
                                <a:ea typeface="楷体" panose="02010609060101010101" pitchFamily="49" charset="-122"/>
                              </a:rPr>
                              <m:t>水</m:t>
                            </m:r>
                          </m:sub>
                        </m:sSub>
                      </m:den>
                    </m:f>
                    <m:r>
                      <a:rPr lang="en-US" altLang="zh-CN" sz="2800" b="0" i="1" smtClean="0">
                        <a:solidFill>
                          <a:schemeClr val="tx1"/>
                        </a:solidFill>
                        <a:latin typeface="Cambria Math" panose="02040503050406030204" pitchFamily="18" charset="0"/>
                        <a:ea typeface="Cambria Math" panose="02040503050406030204" pitchFamily="18" charset="0"/>
                      </a:rPr>
                      <m:t>≫1</m:t>
                    </m:r>
                  </m:oMath>
                </a14:m>
                <a:endParaRPr lang="en-US" altLang="zh-CN" sz="2800" b="0"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二酰氯分布系数</a:t>
                </a:r>
                <a14:m>
                  <m:oMath xmlns:m="http://schemas.openxmlformats.org/officeDocument/2006/math">
                    <m:sSub>
                      <m:sSubPr>
                        <m:ctrlPr>
                          <a:rPr lang="en-US" altLang="zh-CN" sz="2800" i="1">
                            <a:solidFill>
                              <a:schemeClr val="tx1"/>
                            </a:solidFill>
                            <a:latin typeface="Cambria Math" panose="02040503050406030204" pitchFamily="18" charset="0"/>
                            <a:ea typeface="楷体" panose="02010609060101010101" pitchFamily="49" charset="-122"/>
                          </a:rPr>
                        </m:ctrlPr>
                      </m:sSubPr>
                      <m:e>
                        <m:r>
                          <a:rPr lang="en-US" altLang="zh-CN" sz="2800" i="1">
                            <a:solidFill>
                              <a:schemeClr val="tx1"/>
                            </a:solidFill>
                            <a:latin typeface="Cambria Math" panose="02040503050406030204" pitchFamily="18" charset="0"/>
                            <a:ea typeface="楷体" panose="02010609060101010101" pitchFamily="49" charset="-122"/>
                          </a:rPr>
                          <m:t>𝐾</m:t>
                        </m:r>
                      </m:e>
                      <m:sub>
                        <m:r>
                          <a:rPr lang="en-US" altLang="zh-CN" sz="2800" i="1">
                            <a:solidFill>
                              <a:schemeClr val="tx1"/>
                            </a:solidFill>
                            <a:latin typeface="Cambria Math" panose="02040503050406030204" pitchFamily="18" charset="0"/>
                            <a:ea typeface="楷体" panose="02010609060101010101" pitchFamily="49" charset="-122"/>
                          </a:rPr>
                          <m:t>1</m:t>
                        </m:r>
                      </m:sub>
                    </m:sSub>
                    <m:r>
                      <a:rPr lang="en-US" altLang="zh-CN" sz="2800" i="1">
                        <a:solidFill>
                          <a:schemeClr val="tx1"/>
                        </a:solidFill>
                        <a:latin typeface="Cambria Math" panose="02040503050406030204" pitchFamily="18" charset="0"/>
                        <a:ea typeface="楷体" panose="02010609060101010101" pitchFamily="49" charset="-122"/>
                      </a:rPr>
                      <m:t>=</m:t>
                    </m:r>
                    <m:f>
                      <m:fPr>
                        <m:type m:val="lin"/>
                        <m:ctrlPr>
                          <a:rPr lang="en-US" altLang="zh-CN" sz="2800" i="1">
                            <a:solidFill>
                              <a:schemeClr val="tx1"/>
                            </a:solidFill>
                            <a:latin typeface="Cambria Math" panose="02040503050406030204" pitchFamily="18" charset="0"/>
                            <a:ea typeface="楷体" panose="02010609060101010101" pitchFamily="49" charset="-122"/>
                          </a:rPr>
                        </m:ctrlPr>
                      </m:fPr>
                      <m:num>
                        <m:sSub>
                          <m:sSubPr>
                            <m:ctrlPr>
                              <a:rPr lang="en-US" altLang="zh-CN" sz="2800" i="1">
                                <a:solidFill>
                                  <a:schemeClr val="tx1"/>
                                </a:solidFill>
                                <a:latin typeface="Cambria Math" panose="02040503050406030204" pitchFamily="18" charset="0"/>
                                <a:ea typeface="楷体" panose="02010609060101010101" pitchFamily="49" charset="-122"/>
                              </a:rPr>
                            </m:ctrlPr>
                          </m:sSubPr>
                          <m:e>
                            <m:r>
                              <a:rPr lang="en-US" altLang="zh-CN" sz="2800" i="1">
                                <a:solidFill>
                                  <a:schemeClr val="tx1"/>
                                </a:solidFill>
                                <a:latin typeface="Cambria Math" panose="02040503050406030204" pitchFamily="18" charset="0"/>
                                <a:ea typeface="楷体" panose="02010609060101010101" pitchFamily="49" charset="-122"/>
                              </a:rPr>
                              <m:t>𝑐</m:t>
                            </m:r>
                          </m:e>
                          <m:sub>
                            <m:r>
                              <a:rPr lang="zh-CN" altLang="en-US" sz="2800" i="1">
                                <a:solidFill>
                                  <a:schemeClr val="tx1"/>
                                </a:solidFill>
                                <a:latin typeface="Cambria Math" panose="02040503050406030204" pitchFamily="18" charset="0"/>
                                <a:ea typeface="楷体" panose="02010609060101010101" pitchFamily="49" charset="-122"/>
                              </a:rPr>
                              <m:t>有机</m:t>
                            </m:r>
                          </m:sub>
                        </m:sSub>
                      </m:num>
                      <m:den>
                        <m:sSub>
                          <m:sSubPr>
                            <m:ctrlPr>
                              <a:rPr lang="en-US" altLang="zh-CN" sz="2800" i="1">
                                <a:solidFill>
                                  <a:schemeClr val="tx1"/>
                                </a:solidFill>
                                <a:latin typeface="Cambria Math" panose="02040503050406030204" pitchFamily="18" charset="0"/>
                                <a:ea typeface="楷体" panose="02010609060101010101" pitchFamily="49" charset="-122"/>
                              </a:rPr>
                            </m:ctrlPr>
                          </m:sSubPr>
                          <m:e>
                            <m:r>
                              <a:rPr lang="en-US" altLang="zh-CN" sz="2800" i="1">
                                <a:solidFill>
                                  <a:schemeClr val="tx1"/>
                                </a:solidFill>
                                <a:latin typeface="Cambria Math" panose="02040503050406030204" pitchFamily="18" charset="0"/>
                                <a:ea typeface="楷体" panose="02010609060101010101" pitchFamily="49" charset="-122"/>
                              </a:rPr>
                              <m:t>𝑐</m:t>
                            </m:r>
                          </m:e>
                          <m:sub>
                            <m:r>
                              <a:rPr lang="zh-CN" altLang="en-US" sz="2800" i="1">
                                <a:solidFill>
                                  <a:schemeClr val="tx1"/>
                                </a:solidFill>
                                <a:latin typeface="Cambria Math" panose="02040503050406030204" pitchFamily="18" charset="0"/>
                                <a:ea typeface="楷体" panose="02010609060101010101" pitchFamily="49" charset="-122"/>
                              </a:rPr>
                              <m:t>水</m:t>
                            </m:r>
                          </m:sub>
                        </m:sSub>
                      </m:den>
                    </m:f>
                    <m:r>
                      <a:rPr lang="en-US" altLang="zh-CN" sz="2800" i="1" smtClean="0">
                        <a:solidFill>
                          <a:schemeClr val="tx1"/>
                        </a:solidFill>
                        <a:latin typeface="Cambria Math" panose="02040503050406030204" pitchFamily="18" charset="0"/>
                        <a:ea typeface="Cambria Math" panose="02040503050406030204" pitchFamily="18" charset="0"/>
                      </a:rPr>
                      <m:t>→∞</m:t>
                    </m:r>
                  </m:oMath>
                </a14:m>
                <a:endParaRPr lang="en-US" altLang="zh-CN" sz="2800" dirty="0">
                  <a:solidFill>
                    <a:schemeClr val="tx1"/>
                  </a:solidFill>
                  <a:latin typeface="楷体" panose="02010609060101010101" pitchFamily="49" charset="-122"/>
                  <a:ea typeface="Cambria Math" panose="02040503050406030204" pitchFamily="18" charset="0"/>
                </a:endParaRPr>
              </a:p>
              <a:p>
                <a:pPr>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酸吸收剂分布系数</a:t>
                </a:r>
                <a14:m>
                  <m:oMath xmlns:m="http://schemas.openxmlformats.org/officeDocument/2006/math">
                    <m:sSub>
                      <m:sSubPr>
                        <m:ctrlPr>
                          <a:rPr lang="en-US" altLang="zh-CN" sz="2800" i="1">
                            <a:solidFill>
                              <a:schemeClr val="tx1"/>
                            </a:solidFill>
                            <a:latin typeface="Cambria Math" panose="02040503050406030204" pitchFamily="18" charset="0"/>
                            <a:ea typeface="楷体" panose="02010609060101010101" pitchFamily="49" charset="-122"/>
                          </a:rPr>
                        </m:ctrlPr>
                      </m:sSubPr>
                      <m:e>
                        <m:r>
                          <a:rPr lang="en-US" altLang="zh-CN" sz="2800" i="1">
                            <a:solidFill>
                              <a:schemeClr val="tx1"/>
                            </a:solidFill>
                            <a:latin typeface="Cambria Math" panose="02040503050406030204" pitchFamily="18" charset="0"/>
                            <a:ea typeface="楷体" panose="02010609060101010101" pitchFamily="49" charset="-122"/>
                          </a:rPr>
                          <m:t>𝐾</m:t>
                        </m:r>
                      </m:e>
                      <m:sub>
                        <m:r>
                          <a:rPr lang="en-US" altLang="zh-CN" sz="2800" b="0" i="1" smtClean="0">
                            <a:solidFill>
                              <a:schemeClr val="tx1"/>
                            </a:solidFill>
                            <a:latin typeface="Cambria Math" panose="02040503050406030204" pitchFamily="18" charset="0"/>
                            <a:ea typeface="楷体" panose="02010609060101010101" pitchFamily="49" charset="-122"/>
                          </a:rPr>
                          <m:t>2</m:t>
                        </m:r>
                      </m:sub>
                    </m:sSub>
                    <m:r>
                      <a:rPr lang="en-US" altLang="zh-CN" sz="2800" i="1">
                        <a:solidFill>
                          <a:schemeClr val="tx1"/>
                        </a:solidFill>
                        <a:latin typeface="Cambria Math" panose="02040503050406030204" pitchFamily="18" charset="0"/>
                        <a:ea typeface="楷体" panose="02010609060101010101" pitchFamily="49" charset="-122"/>
                      </a:rPr>
                      <m:t>=</m:t>
                    </m:r>
                    <m:f>
                      <m:fPr>
                        <m:type m:val="lin"/>
                        <m:ctrlPr>
                          <a:rPr lang="en-US" altLang="zh-CN" sz="2800" i="1">
                            <a:solidFill>
                              <a:schemeClr val="tx1"/>
                            </a:solidFill>
                            <a:latin typeface="Cambria Math" panose="02040503050406030204" pitchFamily="18" charset="0"/>
                            <a:ea typeface="楷体" panose="02010609060101010101" pitchFamily="49" charset="-122"/>
                          </a:rPr>
                        </m:ctrlPr>
                      </m:fPr>
                      <m:num>
                        <m:sSub>
                          <m:sSubPr>
                            <m:ctrlPr>
                              <a:rPr lang="en-US" altLang="zh-CN" sz="2800" i="1">
                                <a:solidFill>
                                  <a:schemeClr val="tx1"/>
                                </a:solidFill>
                                <a:latin typeface="Cambria Math" panose="02040503050406030204" pitchFamily="18" charset="0"/>
                                <a:ea typeface="楷体" panose="02010609060101010101" pitchFamily="49" charset="-122"/>
                              </a:rPr>
                            </m:ctrlPr>
                          </m:sSubPr>
                          <m:e>
                            <m:r>
                              <a:rPr lang="en-US" altLang="zh-CN" sz="2800" i="1">
                                <a:solidFill>
                                  <a:schemeClr val="tx1"/>
                                </a:solidFill>
                                <a:latin typeface="Cambria Math" panose="02040503050406030204" pitchFamily="18" charset="0"/>
                                <a:ea typeface="楷体" panose="02010609060101010101" pitchFamily="49" charset="-122"/>
                              </a:rPr>
                              <m:t>𝑐</m:t>
                            </m:r>
                          </m:e>
                          <m:sub>
                            <m:r>
                              <a:rPr lang="zh-CN" altLang="en-US" sz="2800" i="1">
                                <a:solidFill>
                                  <a:schemeClr val="tx1"/>
                                </a:solidFill>
                                <a:latin typeface="Cambria Math" panose="02040503050406030204" pitchFamily="18" charset="0"/>
                                <a:ea typeface="楷体" panose="02010609060101010101" pitchFamily="49" charset="-122"/>
                              </a:rPr>
                              <m:t>有机</m:t>
                            </m:r>
                          </m:sub>
                        </m:sSub>
                      </m:num>
                      <m:den>
                        <m:sSub>
                          <m:sSubPr>
                            <m:ctrlPr>
                              <a:rPr lang="en-US" altLang="zh-CN" sz="2800" i="1">
                                <a:solidFill>
                                  <a:schemeClr val="tx1"/>
                                </a:solidFill>
                                <a:latin typeface="Cambria Math" panose="02040503050406030204" pitchFamily="18" charset="0"/>
                                <a:ea typeface="楷体" panose="02010609060101010101" pitchFamily="49" charset="-122"/>
                              </a:rPr>
                            </m:ctrlPr>
                          </m:sSubPr>
                          <m:e>
                            <m:r>
                              <a:rPr lang="en-US" altLang="zh-CN" sz="2800" i="1">
                                <a:solidFill>
                                  <a:schemeClr val="tx1"/>
                                </a:solidFill>
                                <a:latin typeface="Cambria Math" panose="02040503050406030204" pitchFamily="18" charset="0"/>
                                <a:ea typeface="楷体" panose="02010609060101010101" pitchFamily="49" charset="-122"/>
                              </a:rPr>
                              <m:t>𝑐</m:t>
                            </m:r>
                          </m:e>
                          <m:sub>
                            <m:r>
                              <a:rPr lang="zh-CN" altLang="en-US" sz="2800" i="1">
                                <a:solidFill>
                                  <a:schemeClr val="tx1"/>
                                </a:solidFill>
                                <a:latin typeface="Cambria Math" panose="02040503050406030204" pitchFamily="18" charset="0"/>
                                <a:ea typeface="楷体" panose="02010609060101010101" pitchFamily="49" charset="-122"/>
                              </a:rPr>
                              <m:t>水</m:t>
                            </m:r>
                          </m:sub>
                        </m:sSub>
                      </m:den>
                    </m:f>
                    <m:r>
                      <a:rPr lang="en-US" altLang="zh-CN" sz="2800" i="1">
                        <a:solidFill>
                          <a:schemeClr val="tx1"/>
                        </a:solidFill>
                        <a:latin typeface="Cambria Math" panose="02040503050406030204" pitchFamily="18" charset="0"/>
                        <a:ea typeface="Cambria Math" panose="02040503050406030204" pitchFamily="18" charset="0"/>
                      </a:rPr>
                      <m:t>→</m:t>
                    </m:r>
                  </m:oMath>
                </a14:m>
                <a:r>
                  <a:rPr lang="en-US" altLang="zh-CN" sz="2800" dirty="0">
                    <a:solidFill>
                      <a:schemeClr val="tx1"/>
                    </a:solidFill>
                    <a:latin typeface="楷体" panose="02010609060101010101" pitchFamily="49" charset="-122"/>
                    <a:ea typeface="楷体" panose="02010609060101010101" pitchFamily="49" charset="-122"/>
                  </a:rPr>
                  <a:t>0</a:t>
                </a:r>
              </a:p>
              <a:p>
                <a:pPr>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聚合物形成在有机相内进行，副反应（中和反应、酰氯的皂化）在水中进行，消除了相互间的干扰，获得的分子量比界面缩聚大</a:t>
                </a:r>
                <a:endParaRPr lang="en-US" altLang="zh-CN" sz="2800" dirty="0">
                  <a:solidFill>
                    <a:schemeClr val="tx1"/>
                  </a:solidFill>
                  <a:latin typeface="楷体" panose="02010609060101010101" pitchFamily="49" charset="-122"/>
                  <a:ea typeface="楷体" panose="02010609060101010101" pitchFamily="49" charset="-122"/>
                </a:endParaRPr>
              </a:p>
            </p:txBody>
          </p:sp>
        </mc:Choice>
        <mc:Fallback xmlns="">
          <p:sp>
            <p:nvSpPr>
              <p:cNvPr id="9" name="对角圆角矩形 8"/>
              <p:cNvSpPr>
                <a:spLocks noRot="1" noChangeAspect="1" noMove="1" noResize="1" noEditPoints="1" noAdjustHandles="1" noChangeArrowheads="1" noChangeShapeType="1" noTextEdit="1"/>
              </p:cNvSpPr>
              <p:nvPr/>
            </p:nvSpPr>
            <p:spPr>
              <a:xfrm>
                <a:off x="683568" y="764704"/>
                <a:ext cx="8064896" cy="5688632"/>
              </a:xfrm>
              <a:prstGeom prst="round2Diag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332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7076"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7.1 </a:t>
            </a:r>
            <a:r>
              <a:rPr lang="zh-CN" altLang="en-US" sz="2800" dirty="0">
                <a:latin typeface="楷体" panose="02010609060101010101" pitchFamily="49" charset="-122"/>
                <a:ea typeface="楷体" panose="02010609060101010101" pitchFamily="49" charset="-122"/>
                <a:cs typeface="Arial" panose="020B0604020202020204" pitchFamily="34" charset="0"/>
              </a:rPr>
              <a:t>实施方法</a:t>
            </a:r>
          </a:p>
        </p:txBody>
      </p:sp>
      <p:grpSp>
        <p:nvGrpSpPr>
          <p:cNvPr id="2" name="组合 1">
            <a:extLst>
              <a:ext uri="{FF2B5EF4-FFF2-40B4-BE49-F238E27FC236}">
                <a16:creationId xmlns:a16="http://schemas.microsoft.com/office/drawing/2014/main" id="{7070E4D8-D2ED-40F3-AF81-FF6AA3DC6A9C}"/>
              </a:ext>
            </a:extLst>
          </p:cNvPr>
          <p:cNvGrpSpPr/>
          <p:nvPr/>
        </p:nvGrpSpPr>
        <p:grpSpPr>
          <a:xfrm>
            <a:off x="1846337" y="900934"/>
            <a:ext cx="5451325" cy="5056132"/>
            <a:chOff x="1429111" y="1072459"/>
            <a:chExt cx="5451325" cy="5056132"/>
          </a:xfrm>
        </p:grpSpPr>
        <p:sp>
          <p:nvSpPr>
            <p:cNvPr id="11" name="Rectangle 37"/>
            <p:cNvSpPr>
              <a:spLocks noChangeArrowheads="1"/>
            </p:cNvSpPr>
            <p:nvPr/>
          </p:nvSpPr>
          <p:spPr bwMode="auto">
            <a:xfrm>
              <a:off x="4211960" y="1072459"/>
              <a:ext cx="2664296" cy="751223"/>
            </a:xfrm>
            <a:prstGeom prst="roundRect">
              <a:avLst>
                <a:gd name="adj" fmla="val 16667"/>
              </a:avLst>
            </a:prstGeom>
            <a:solidFill>
              <a:srgbClr val="E17826"/>
            </a:solidFill>
            <a:ln w="9525">
              <a:noFill/>
              <a:miter lim="800000"/>
              <a:headEnd/>
              <a:tailEnd/>
            </a:ln>
          </p:spPr>
          <p:txBody>
            <a:bodyPr wrap="none" anchor="ctr"/>
            <a:lstStyle/>
            <a:p>
              <a:pPr algn="ctr"/>
              <a:r>
                <a:rPr lang="zh-CN" altLang="en-US" sz="2800" dirty="0">
                  <a:solidFill>
                    <a:prstClr val="white"/>
                  </a:solidFill>
                  <a:latin typeface="微软雅黑" pitchFamily="34" charset="-122"/>
                  <a:ea typeface="微软雅黑" pitchFamily="34" charset="-122"/>
                </a:rPr>
                <a:t>熔融缩聚</a:t>
              </a:r>
            </a:p>
          </p:txBody>
        </p:sp>
        <p:sp>
          <p:nvSpPr>
            <p:cNvPr id="12" name="Rectangle 38"/>
            <p:cNvSpPr>
              <a:spLocks noChangeArrowheads="1"/>
            </p:cNvSpPr>
            <p:nvPr/>
          </p:nvSpPr>
          <p:spPr bwMode="auto">
            <a:xfrm>
              <a:off x="4211960" y="2492896"/>
              <a:ext cx="2664296" cy="751223"/>
            </a:xfrm>
            <a:prstGeom prst="roundRect">
              <a:avLst>
                <a:gd name="adj" fmla="val 16667"/>
              </a:avLst>
            </a:prstGeom>
            <a:solidFill>
              <a:srgbClr val="69A242"/>
            </a:solidFill>
            <a:ln w="9525">
              <a:noFill/>
              <a:miter lim="800000"/>
              <a:headEnd/>
              <a:tailEnd/>
            </a:ln>
          </p:spPr>
          <p:txBody>
            <a:bodyPr wrap="none" anchor="ctr"/>
            <a:lstStyle/>
            <a:p>
              <a:pPr algn="ctr"/>
              <a:r>
                <a:rPr lang="zh-CN" altLang="en-US" sz="2800" dirty="0">
                  <a:solidFill>
                    <a:prstClr val="white"/>
                  </a:solidFill>
                  <a:latin typeface="微软雅黑" pitchFamily="34" charset="-122"/>
                  <a:ea typeface="微软雅黑" pitchFamily="34" charset="-122"/>
                </a:rPr>
                <a:t>溶液缩聚</a:t>
              </a:r>
            </a:p>
          </p:txBody>
        </p:sp>
        <p:sp>
          <p:nvSpPr>
            <p:cNvPr id="13" name="Rectangle 41"/>
            <p:cNvSpPr>
              <a:spLocks noChangeArrowheads="1"/>
            </p:cNvSpPr>
            <p:nvPr/>
          </p:nvSpPr>
          <p:spPr bwMode="auto">
            <a:xfrm>
              <a:off x="4211960" y="3960941"/>
              <a:ext cx="2664296" cy="751223"/>
            </a:xfrm>
            <a:prstGeom prst="roundRect">
              <a:avLst>
                <a:gd name="adj" fmla="val 16667"/>
              </a:avLst>
            </a:prstGeom>
            <a:solidFill>
              <a:srgbClr val="7A508F"/>
            </a:solidFill>
            <a:ln w="9525">
              <a:noFill/>
              <a:miter lim="800000"/>
              <a:headEnd/>
              <a:tailEnd/>
            </a:ln>
          </p:spPr>
          <p:txBody>
            <a:bodyPr wrap="none" anchor="ctr"/>
            <a:lstStyle/>
            <a:p>
              <a:pPr algn="ctr"/>
              <a:r>
                <a:rPr lang="zh-CN" altLang="en-US" sz="2800">
                  <a:solidFill>
                    <a:prstClr val="white"/>
                  </a:solidFill>
                  <a:latin typeface="微软雅黑" pitchFamily="34" charset="-122"/>
                  <a:ea typeface="微软雅黑" pitchFamily="34" charset="-122"/>
                </a:rPr>
                <a:t>界面缩聚</a:t>
              </a:r>
            </a:p>
          </p:txBody>
        </p:sp>
        <p:sp>
          <p:nvSpPr>
            <p:cNvPr id="20" name="Rectangle 32"/>
            <p:cNvSpPr>
              <a:spLocks noChangeArrowheads="1"/>
            </p:cNvSpPr>
            <p:nvPr/>
          </p:nvSpPr>
          <p:spPr bwMode="auto">
            <a:xfrm>
              <a:off x="1429111" y="3172415"/>
              <a:ext cx="1958305" cy="750659"/>
            </a:xfrm>
            <a:prstGeom prst="roundRect">
              <a:avLst>
                <a:gd name="adj" fmla="val 16667"/>
              </a:avLst>
            </a:prstGeom>
            <a:solidFill>
              <a:srgbClr val="476EA5"/>
            </a:solidFill>
            <a:ln w="9525">
              <a:noFill/>
              <a:miter lim="800000"/>
              <a:headEnd/>
              <a:tailEnd/>
            </a:ln>
          </p:spPr>
          <p:txBody>
            <a:bodyPr wrap="none" anchor="ctr"/>
            <a:lstStyle/>
            <a:p>
              <a:pPr algn="ctr"/>
              <a:r>
                <a:rPr lang="zh-CN" altLang="en-US" sz="2800">
                  <a:solidFill>
                    <a:prstClr val="white"/>
                  </a:solidFill>
                  <a:latin typeface="微软雅黑" pitchFamily="34" charset="-122"/>
                  <a:ea typeface="微软雅黑" pitchFamily="34" charset="-122"/>
                </a:rPr>
                <a:t>实施方法</a:t>
              </a:r>
            </a:p>
          </p:txBody>
        </p:sp>
        <p:sp>
          <p:nvSpPr>
            <p:cNvPr id="26" name="左大括号 25"/>
            <p:cNvSpPr/>
            <p:nvPr/>
          </p:nvSpPr>
          <p:spPr>
            <a:xfrm>
              <a:off x="3607878" y="1346462"/>
              <a:ext cx="511073" cy="4406518"/>
            </a:xfrm>
            <a:prstGeom prst="leftBrace">
              <a:avLst>
                <a:gd name="adj1" fmla="val 47909"/>
                <a:gd name="adj2" fmla="val 49426"/>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1" name="Rectangle 38"/>
            <p:cNvSpPr>
              <a:spLocks noChangeArrowheads="1"/>
            </p:cNvSpPr>
            <p:nvPr/>
          </p:nvSpPr>
          <p:spPr bwMode="auto">
            <a:xfrm>
              <a:off x="4216140" y="5377368"/>
              <a:ext cx="2664296" cy="751223"/>
            </a:xfrm>
            <a:prstGeom prst="roundRect">
              <a:avLst>
                <a:gd name="adj" fmla="val 16667"/>
              </a:avLst>
            </a:prstGeom>
            <a:solidFill>
              <a:srgbClr val="69A242"/>
            </a:solidFill>
            <a:ln w="9525">
              <a:noFill/>
              <a:miter lim="800000"/>
              <a:headEnd/>
              <a:tailEnd/>
            </a:ln>
          </p:spPr>
          <p:txBody>
            <a:bodyPr wrap="none" anchor="ctr"/>
            <a:lstStyle/>
            <a:p>
              <a:pPr algn="ctr" fontAlgn="base">
                <a:spcBef>
                  <a:spcPct val="0"/>
                </a:spcBef>
                <a:spcAft>
                  <a:spcPct val="0"/>
                </a:spcAft>
              </a:pPr>
              <a:r>
                <a:rPr lang="zh-CN" altLang="en-US" sz="2800" dirty="0">
                  <a:solidFill>
                    <a:prstClr val="white"/>
                  </a:solidFill>
                  <a:latin typeface="微软雅黑" pitchFamily="34" charset="-122"/>
                  <a:ea typeface="微软雅黑" pitchFamily="34" charset="-122"/>
                </a:rPr>
                <a:t>固相缩聚</a:t>
              </a:r>
            </a:p>
          </p:txBody>
        </p:sp>
      </p:grpSp>
    </p:spTree>
    <p:extLst>
      <p:ext uri="{BB962C8B-B14F-4D97-AF65-F5344CB8AC3E}">
        <p14:creationId xmlns:p14="http://schemas.microsoft.com/office/powerpoint/2010/main" val="812981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9702" y="8978"/>
            <a:ext cx="415857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乳液缩聚体系的组成</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酸吸收剂</a:t>
            </a:r>
            <a:endParaRPr lang="en-US" altLang="zh-CN" sz="2800" dirty="0">
              <a:solidFill>
                <a:srgbClr val="FF0000"/>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主要是能与</a:t>
            </a:r>
            <a:r>
              <a:rPr lang="en-US" altLang="zh-CN" sz="2800" dirty="0" err="1">
                <a:solidFill>
                  <a:schemeClr val="tx1"/>
                </a:solidFill>
                <a:latin typeface="楷体" panose="02010609060101010101" pitchFamily="49" charset="-122"/>
                <a:ea typeface="楷体" panose="02010609060101010101" pitchFamily="49" charset="-122"/>
              </a:rPr>
              <a:t>HCl</a:t>
            </a:r>
            <a:r>
              <a:rPr lang="zh-CN" altLang="en-US" sz="2800" dirty="0">
                <a:solidFill>
                  <a:schemeClr val="tx1"/>
                </a:solidFill>
                <a:latin typeface="楷体" panose="02010609060101010101" pitchFamily="49" charset="-122"/>
                <a:ea typeface="楷体" panose="02010609060101010101" pitchFamily="49" charset="-122"/>
              </a:rPr>
              <a:t>进行中和反应，通常采用碳酸盐，而不是</a:t>
            </a:r>
            <a:r>
              <a:rPr lang="en-US" altLang="zh-CN" sz="2800" dirty="0" err="1">
                <a:solidFill>
                  <a:schemeClr val="tx1"/>
                </a:solidFill>
                <a:latin typeface="楷体" panose="02010609060101010101" pitchFamily="49" charset="-122"/>
                <a:ea typeface="楷体" panose="02010609060101010101" pitchFamily="49" charset="-122"/>
              </a:rPr>
              <a:t>NaOH</a:t>
            </a:r>
            <a:r>
              <a:rPr lang="zh-CN" altLang="en-US" sz="2800" dirty="0">
                <a:solidFill>
                  <a:schemeClr val="tx1"/>
                </a:solidFill>
                <a:latin typeface="楷体" panose="02010609060101010101" pitchFamily="49" charset="-122"/>
                <a:ea typeface="楷体" panose="02010609060101010101" pitchFamily="49" charset="-122"/>
              </a:rPr>
              <a:t>，因</a:t>
            </a:r>
            <a:r>
              <a:rPr lang="en-US" altLang="zh-CN" sz="2800" dirty="0" err="1">
                <a:solidFill>
                  <a:schemeClr val="tx1"/>
                </a:solidFill>
                <a:latin typeface="楷体" panose="02010609060101010101" pitchFamily="49" charset="-122"/>
                <a:ea typeface="楷体" panose="02010609060101010101" pitchFamily="49" charset="-122"/>
              </a:rPr>
              <a:t>NaOH</a:t>
            </a:r>
            <a:r>
              <a:rPr lang="zh-CN" altLang="en-US" sz="2800" dirty="0">
                <a:solidFill>
                  <a:schemeClr val="tx1"/>
                </a:solidFill>
                <a:latin typeface="楷体" panose="02010609060101010101" pitchFamily="49" charset="-122"/>
                <a:ea typeface="楷体" panose="02010609060101010101" pitchFamily="49" charset="-122"/>
              </a:rPr>
              <a:t>碱性太强，易使酰氯水解；而且</a:t>
            </a:r>
            <a:r>
              <a:rPr lang="en-US" altLang="zh-CN" sz="2800" dirty="0" err="1">
                <a:solidFill>
                  <a:schemeClr val="tx1"/>
                </a:solidFill>
                <a:latin typeface="楷体" panose="02010609060101010101" pitchFamily="49" charset="-122"/>
                <a:ea typeface="楷体" panose="02010609060101010101" pitchFamily="49" charset="-122"/>
              </a:rPr>
              <a:t>NaOH</a:t>
            </a:r>
            <a:r>
              <a:rPr lang="zh-CN" altLang="en-US" sz="2800" dirty="0">
                <a:solidFill>
                  <a:schemeClr val="tx1"/>
                </a:solidFill>
                <a:latin typeface="楷体" panose="02010609060101010101" pitchFamily="49" charset="-122"/>
                <a:ea typeface="楷体" panose="02010609060101010101" pitchFamily="49" charset="-122"/>
              </a:rPr>
              <a:t>易溶于四氢呋喃</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盐析剂</a:t>
            </a:r>
            <a:endParaRPr lang="en-US" altLang="zh-CN" sz="2800" dirty="0">
              <a:solidFill>
                <a:srgbClr val="FF0000"/>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保证酸吸收剂溶于水而不是进入有机相</a:t>
            </a:r>
            <a:endParaRPr lang="en-US" altLang="zh-CN"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260200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12"/>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乳液缩聚的机理</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与界面缩聚的扩散性质不同，聚合物的形成在一个相中进行，其规律类似于溶液缩聚。</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en-US" altLang="zh-CN" sz="2800" dirty="0">
                <a:solidFill>
                  <a:schemeClr val="tx1"/>
                </a:solidFill>
                <a:latin typeface="楷体" panose="02010609060101010101" pitchFamily="49" charset="-122"/>
                <a:ea typeface="楷体" panose="02010609060101010101" pitchFamily="49" charset="-122"/>
              </a:rPr>
              <a:t>Mw</a:t>
            </a:r>
            <a:r>
              <a:rPr lang="zh-CN" altLang="en-US" sz="2800" dirty="0">
                <a:solidFill>
                  <a:schemeClr val="tx1"/>
                </a:solidFill>
                <a:latin typeface="楷体" panose="02010609060101010101" pitchFamily="49" charset="-122"/>
                <a:ea typeface="楷体" panose="02010609060101010101" pitchFamily="49" charset="-122"/>
              </a:rPr>
              <a:t>主要受链终止反应的限制</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水解反应使</a:t>
            </a:r>
            <a:r>
              <a:rPr lang="en-US" altLang="zh-CN" sz="2800" dirty="0">
                <a:solidFill>
                  <a:schemeClr val="tx1"/>
                </a:solidFill>
                <a:latin typeface="楷体" panose="02010609060101010101" pitchFamily="49" charset="-122"/>
                <a:ea typeface="楷体" panose="02010609060101010101" pitchFamily="49" charset="-122"/>
              </a:rPr>
              <a:t>Mw</a:t>
            </a:r>
            <a:r>
              <a:rPr lang="zh-CN" altLang="en-US" sz="2800" dirty="0">
                <a:solidFill>
                  <a:schemeClr val="tx1"/>
                </a:solidFill>
                <a:latin typeface="楷体" panose="02010609060101010101" pitchFamily="49" charset="-122"/>
                <a:ea typeface="楷体" panose="02010609060101010101" pitchFamily="49" charset="-122"/>
              </a:rPr>
              <a:t>↓</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单体在反应区非等量比</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聚合物链从有机相中析出后不再增长</a:t>
            </a:r>
          </a:p>
        </p:txBody>
      </p:sp>
    </p:spTree>
    <p:extLst>
      <p:ext uri="{BB962C8B-B14F-4D97-AF65-F5344CB8AC3E}">
        <p14:creationId xmlns:p14="http://schemas.microsoft.com/office/powerpoint/2010/main" val="516691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4568"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 </a:t>
            </a:r>
            <a:r>
              <a:rPr lang="zh-CN" altLang="en-US" sz="2800" dirty="0">
                <a:latin typeface="微软雅黑" panose="020B0503020204020204" pitchFamily="34" charset="-122"/>
                <a:ea typeface="微软雅黑" panose="020B0503020204020204" pitchFamily="34" charset="-122"/>
              </a:rPr>
              <a:t>乳液缩聚工艺特征</a:t>
            </a:r>
          </a:p>
        </p:txBody>
      </p:sp>
      <p:sp>
        <p:nvSpPr>
          <p:cNvPr id="9" name="对角圆角矩形 8"/>
          <p:cNvSpPr/>
          <p:nvPr/>
        </p:nvSpPr>
        <p:spPr>
          <a:xfrm>
            <a:off x="683568" y="620688"/>
            <a:ext cx="8064896" cy="61206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适应于高熔点难熔的聚合物。</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不溶于水的两种单体也可用此法</a:t>
            </a:r>
            <a:endParaRPr lang="en-US" altLang="zh-CN" sz="2800"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它们不溶于水，能否用于界面缩聚？</a:t>
            </a:r>
            <a:endParaRPr lang="en-US" altLang="zh-CN" sz="2800"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溶于油水混合溶剂中，产物分子量高</a:t>
            </a:r>
            <a:endParaRPr lang="en-US" altLang="zh-CN" sz="2800" dirty="0">
              <a:solidFill>
                <a:schemeClr val="tx1"/>
              </a:solidFill>
              <a:latin typeface="楷体" panose="02010609060101010101" pitchFamily="49" charset="-122"/>
              <a:ea typeface="楷体"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29844946"/>
              </p:ext>
            </p:extLst>
          </p:nvPr>
        </p:nvGraphicFramePr>
        <p:xfrm>
          <a:off x="2479301" y="4124755"/>
          <a:ext cx="4185397" cy="2112557"/>
        </p:xfrm>
        <a:graphic>
          <a:graphicData uri="http://schemas.openxmlformats.org/presentationml/2006/ole">
            <mc:AlternateContent xmlns:mc="http://schemas.openxmlformats.org/markup-compatibility/2006">
              <mc:Choice xmlns:v="urn:schemas-microsoft-com:vml" Requires="v">
                <p:oleObj spid="_x0000_s11387" name="CS ChemDraw Drawing" r:id="rId3" imgW="2878653" imgH="1454927" progId="ChemDraw.Document.6.0">
                  <p:embed/>
                </p:oleObj>
              </mc:Choice>
              <mc:Fallback>
                <p:oleObj name="CS ChemDraw Drawing" r:id="rId3" imgW="2878653" imgH="1454927" progId="ChemDraw.Document.6.0">
                  <p:embed/>
                  <p:pic>
                    <p:nvPicPr>
                      <p:cNvPr id="0" name=""/>
                      <p:cNvPicPr/>
                      <p:nvPr/>
                    </p:nvPicPr>
                    <p:blipFill>
                      <a:blip r:embed="rId4"/>
                      <a:stretch>
                        <a:fillRect/>
                      </a:stretch>
                    </p:blipFill>
                    <p:spPr>
                      <a:xfrm>
                        <a:off x="2479301" y="4124755"/>
                        <a:ext cx="4185397" cy="2112557"/>
                      </a:xfrm>
                      <a:prstGeom prst="rect">
                        <a:avLst/>
                      </a:prstGeom>
                    </p:spPr>
                  </p:pic>
                </p:oleObj>
              </mc:Fallback>
            </mc:AlternateContent>
          </a:graphicData>
        </a:graphic>
      </p:graphicFrame>
    </p:spTree>
    <p:extLst>
      <p:ext uri="{BB962C8B-B14F-4D97-AF65-F5344CB8AC3E}">
        <p14:creationId xmlns:p14="http://schemas.microsoft.com/office/powerpoint/2010/main" val="1248253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14568"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 </a:t>
            </a:r>
            <a:r>
              <a:rPr lang="zh-CN" altLang="en-US" sz="2800" dirty="0">
                <a:latin typeface="微软雅黑" panose="020B0503020204020204" pitchFamily="34" charset="-122"/>
                <a:ea typeface="微软雅黑" panose="020B0503020204020204" pitchFamily="34" charset="-122"/>
              </a:rPr>
              <a:t>乳液缩聚工艺特征</a:t>
            </a:r>
          </a:p>
        </p:txBody>
      </p:sp>
      <p:sp>
        <p:nvSpPr>
          <p:cNvPr id="9" name="对角圆角矩形 8"/>
          <p:cNvSpPr/>
          <p:nvPr/>
        </p:nvSpPr>
        <p:spPr>
          <a:xfrm>
            <a:off x="683568" y="620688"/>
            <a:ext cx="8064896" cy="61206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可合成共缩聚物，具有起始混合物的理想结构。可选用分布系数相近的二元胺交替进料产生交替结构的共缩聚物</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反应速度快，应用范围广</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缺点是聚合物分离、溶剂回收再生等一系列过程，工艺复杂，生产效率低，单体精确计量</a:t>
            </a:r>
          </a:p>
        </p:txBody>
      </p:sp>
    </p:spTree>
    <p:extLst>
      <p:ext uri="{BB962C8B-B14F-4D97-AF65-F5344CB8AC3E}">
        <p14:creationId xmlns:p14="http://schemas.microsoft.com/office/powerpoint/2010/main" val="40980522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4949"/>
            <a:ext cx="495065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 </a:t>
            </a:r>
            <a:r>
              <a:rPr lang="zh-CN" altLang="en-US" sz="2800" dirty="0">
                <a:latin typeface="微软雅黑" panose="020B0503020204020204" pitchFamily="34" charset="-122"/>
                <a:ea typeface="微软雅黑" panose="020B0503020204020204" pitchFamily="34" charset="-122"/>
              </a:rPr>
              <a:t>聚间苯二甲酰间苯二胺</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2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间苯二甲酰氯：间苯二胺</a:t>
            </a:r>
            <a:r>
              <a:rPr lang="en-US" altLang="zh-CN" sz="2800" dirty="0">
                <a:solidFill>
                  <a:schemeClr val="tx1"/>
                </a:solidFill>
                <a:latin typeface="楷体" panose="02010609060101010101" pitchFamily="49" charset="-122"/>
                <a:ea typeface="楷体" panose="02010609060101010101" pitchFamily="49" charset="-122"/>
              </a:rPr>
              <a:t>=1:1</a:t>
            </a:r>
          </a:p>
          <a:p>
            <a:pPr marL="457200" indent="-457200">
              <a:lnSpc>
                <a:spcPct val="12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间苯二甲酰氯：</a:t>
            </a:r>
            <a:r>
              <a:rPr lang="en-US" altLang="zh-CN" sz="2800" dirty="0">
                <a:solidFill>
                  <a:schemeClr val="tx1"/>
                </a:solidFill>
                <a:latin typeface="楷体" panose="02010609060101010101" pitchFamily="49" charset="-122"/>
                <a:ea typeface="楷体" panose="02010609060101010101" pitchFamily="49" charset="-122"/>
              </a:rPr>
              <a:t>Na</a:t>
            </a:r>
            <a:r>
              <a:rPr lang="en-US" altLang="zh-CN" sz="2800" baseline="-25000" dirty="0">
                <a:solidFill>
                  <a:schemeClr val="tx1"/>
                </a:solidFill>
                <a:latin typeface="楷体" panose="02010609060101010101" pitchFamily="49" charset="-122"/>
                <a:ea typeface="楷体" panose="02010609060101010101" pitchFamily="49" charset="-122"/>
              </a:rPr>
              <a:t>2</a:t>
            </a:r>
            <a:r>
              <a:rPr lang="en-US" altLang="zh-CN" sz="2800" dirty="0">
                <a:solidFill>
                  <a:schemeClr val="tx1"/>
                </a:solidFill>
                <a:latin typeface="楷体" panose="02010609060101010101" pitchFamily="49" charset="-122"/>
                <a:ea typeface="楷体" panose="02010609060101010101" pitchFamily="49" charset="-122"/>
              </a:rPr>
              <a:t>CO</a:t>
            </a:r>
            <a:r>
              <a:rPr lang="en-US" altLang="zh-CN" sz="2800" baseline="-25000" dirty="0">
                <a:solidFill>
                  <a:schemeClr val="tx1"/>
                </a:solidFill>
                <a:latin typeface="楷体" panose="02010609060101010101" pitchFamily="49" charset="-122"/>
                <a:ea typeface="楷体" panose="02010609060101010101" pitchFamily="49" charset="-122"/>
              </a:rPr>
              <a:t>3</a:t>
            </a:r>
            <a:r>
              <a:rPr lang="en-US" altLang="zh-CN" sz="2800" dirty="0">
                <a:solidFill>
                  <a:schemeClr val="tx1"/>
                </a:solidFill>
                <a:latin typeface="楷体" panose="02010609060101010101" pitchFamily="49" charset="-122"/>
                <a:ea typeface="楷体" panose="02010609060101010101" pitchFamily="49" charset="-122"/>
              </a:rPr>
              <a:t>=1:1.2</a:t>
            </a:r>
          </a:p>
          <a:p>
            <a:pPr marL="457200" indent="-457200">
              <a:lnSpc>
                <a:spcPct val="12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有机相（环己酮）：水相</a:t>
            </a:r>
            <a:r>
              <a:rPr lang="en-US" altLang="zh-CN" sz="2800" dirty="0">
                <a:solidFill>
                  <a:schemeClr val="tx1"/>
                </a:solidFill>
                <a:latin typeface="楷体" panose="02010609060101010101" pitchFamily="49" charset="-122"/>
                <a:ea typeface="楷体" panose="02010609060101010101" pitchFamily="49" charset="-122"/>
              </a:rPr>
              <a:t>=1.07:1</a:t>
            </a:r>
          </a:p>
          <a:p>
            <a:pPr marL="457200" indent="-457200">
              <a:lnSpc>
                <a:spcPct val="12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有机相中酰氯的浓度为</a:t>
            </a:r>
            <a:r>
              <a:rPr lang="en-US" altLang="zh-CN" sz="2800" dirty="0">
                <a:solidFill>
                  <a:schemeClr val="tx1"/>
                </a:solidFill>
                <a:latin typeface="楷体" panose="02010609060101010101" pitchFamily="49" charset="-122"/>
                <a:ea typeface="楷体" panose="02010609060101010101" pitchFamily="49" charset="-122"/>
              </a:rPr>
              <a:t>0.28 </a:t>
            </a:r>
            <a:r>
              <a:rPr lang="en-US" altLang="zh-CN" sz="2800" dirty="0" err="1">
                <a:solidFill>
                  <a:schemeClr val="tx1"/>
                </a:solidFill>
                <a:latin typeface="楷体" panose="02010609060101010101" pitchFamily="49" charset="-122"/>
                <a:ea typeface="楷体" panose="02010609060101010101" pitchFamily="49" charset="-122"/>
              </a:rPr>
              <a:t>mol</a:t>
            </a:r>
            <a:r>
              <a:rPr lang="en-US" altLang="zh-CN" sz="2800" dirty="0">
                <a:solidFill>
                  <a:schemeClr val="tx1"/>
                </a:solidFill>
                <a:latin typeface="楷体" panose="02010609060101010101" pitchFamily="49" charset="-122"/>
                <a:ea typeface="楷体" panose="02010609060101010101" pitchFamily="49" charset="-122"/>
              </a:rPr>
              <a:t>/L</a:t>
            </a:r>
          </a:p>
          <a:p>
            <a:pPr marL="457200" indent="-457200">
              <a:lnSpc>
                <a:spcPct val="12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水相中二元胺的浓度为</a:t>
            </a:r>
            <a:r>
              <a:rPr lang="en-US" altLang="zh-CN" sz="2800" dirty="0">
                <a:solidFill>
                  <a:schemeClr val="tx1"/>
                </a:solidFill>
                <a:latin typeface="楷体" panose="02010609060101010101" pitchFamily="49" charset="-122"/>
                <a:ea typeface="楷体" panose="02010609060101010101" pitchFamily="49" charset="-122"/>
              </a:rPr>
              <a:t>0.30 </a:t>
            </a:r>
            <a:r>
              <a:rPr lang="en-US" altLang="zh-CN" sz="2800" dirty="0" err="1">
                <a:solidFill>
                  <a:schemeClr val="tx1"/>
                </a:solidFill>
                <a:latin typeface="楷体" panose="02010609060101010101" pitchFamily="49" charset="-122"/>
                <a:ea typeface="楷体" panose="02010609060101010101" pitchFamily="49" charset="-122"/>
              </a:rPr>
              <a:t>mol</a:t>
            </a:r>
            <a:r>
              <a:rPr lang="en-US" altLang="zh-CN" sz="2800" dirty="0">
                <a:solidFill>
                  <a:schemeClr val="tx1"/>
                </a:solidFill>
                <a:latin typeface="楷体" panose="02010609060101010101" pitchFamily="49" charset="-122"/>
                <a:ea typeface="楷体" panose="02010609060101010101" pitchFamily="49" charset="-122"/>
              </a:rPr>
              <a:t>/L</a:t>
            </a:r>
          </a:p>
          <a:p>
            <a:pPr marL="457200" indent="-457200">
              <a:lnSpc>
                <a:spcPct val="12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两相温度</a:t>
            </a:r>
            <a:r>
              <a:rPr lang="en-US" altLang="zh-CN" sz="2800" dirty="0">
                <a:solidFill>
                  <a:schemeClr val="tx1"/>
                </a:solidFill>
                <a:latin typeface="楷体" panose="02010609060101010101" pitchFamily="49" charset="-122"/>
                <a:ea typeface="楷体" panose="02010609060101010101" pitchFamily="49" charset="-122"/>
              </a:rPr>
              <a:t>2</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℃，反应温度</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5~18</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℃，搅拌数分钟处理，产率</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92%</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，相对黏度</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1.88</a:t>
            </a:r>
            <a:endParaRPr lang="zh-CN" altLang="en-US" sz="2800" dirty="0">
              <a:solidFill>
                <a:schemeClr val="tx1"/>
              </a:solidFill>
              <a:latin typeface="楷体" panose="02010609060101010101" pitchFamily="49" charset="-122"/>
              <a:ea typeface="楷体" panose="02010609060101010101" pitchFamily="49" charset="-122"/>
            </a:endParaRPr>
          </a:p>
        </p:txBody>
      </p:sp>
      <p:sp>
        <p:nvSpPr>
          <p:cNvPr id="2" name="圆角矩形标注 1"/>
          <p:cNvSpPr/>
          <p:nvPr/>
        </p:nvSpPr>
        <p:spPr>
          <a:xfrm>
            <a:off x="5946103" y="245865"/>
            <a:ext cx="2520280" cy="720080"/>
          </a:xfrm>
          <a:prstGeom prst="wedgeRoundRectCallo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dirty="0"/>
              <a:t>芳纶</a:t>
            </a:r>
            <a:r>
              <a:rPr lang="en-US" altLang="zh-CN" sz="2800" dirty="0"/>
              <a:t>1313</a:t>
            </a:r>
            <a:endParaRPr lang="zh-CN" altLang="en-US" sz="2800" dirty="0"/>
          </a:p>
        </p:txBody>
      </p:sp>
      <p:graphicFrame>
        <p:nvGraphicFramePr>
          <p:cNvPr id="10" name="对象 9"/>
          <p:cNvGraphicFramePr>
            <a:graphicFrameLocks noChangeAspect="1"/>
          </p:cNvGraphicFramePr>
          <p:nvPr>
            <p:extLst>
              <p:ext uri="{D42A27DB-BD31-4B8C-83A1-F6EECF244321}">
                <p14:modId xmlns:p14="http://schemas.microsoft.com/office/powerpoint/2010/main" val="2950133051"/>
              </p:ext>
            </p:extLst>
          </p:nvPr>
        </p:nvGraphicFramePr>
        <p:xfrm>
          <a:off x="937766" y="5373216"/>
          <a:ext cx="7556500" cy="860425"/>
        </p:xfrm>
        <a:graphic>
          <a:graphicData uri="http://schemas.openxmlformats.org/presentationml/2006/ole">
            <mc:AlternateContent xmlns:mc="http://schemas.openxmlformats.org/markup-compatibility/2006">
              <mc:Choice xmlns:v="urn:schemas-microsoft-com:vml" Requires="v">
                <p:oleObj spid="_x0000_s12403" name="CS ChemDraw Drawing" r:id="rId3" imgW="7557051" imgH="860527" progId="ChemDraw.Document.6.0">
                  <p:embed/>
                </p:oleObj>
              </mc:Choice>
              <mc:Fallback>
                <p:oleObj name="CS ChemDraw Drawing" r:id="rId3" imgW="7557051" imgH="860527" progId="ChemDraw.Document.6.0">
                  <p:embed/>
                  <p:pic>
                    <p:nvPicPr>
                      <p:cNvPr id="0" name=""/>
                      <p:cNvPicPr/>
                      <p:nvPr/>
                    </p:nvPicPr>
                    <p:blipFill>
                      <a:blip r:embed="rId4"/>
                      <a:stretch>
                        <a:fillRect/>
                      </a:stretch>
                    </p:blipFill>
                    <p:spPr>
                      <a:xfrm>
                        <a:off x="937766" y="5373216"/>
                        <a:ext cx="7556500" cy="860425"/>
                      </a:xfrm>
                      <a:prstGeom prst="rect">
                        <a:avLst/>
                      </a:prstGeom>
                    </p:spPr>
                  </p:pic>
                </p:oleObj>
              </mc:Fallback>
            </mc:AlternateContent>
          </a:graphicData>
        </a:graphic>
      </p:graphicFrame>
    </p:spTree>
    <p:extLst>
      <p:ext uri="{BB962C8B-B14F-4D97-AF65-F5344CB8AC3E}">
        <p14:creationId xmlns:p14="http://schemas.microsoft.com/office/powerpoint/2010/main" val="7179135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26"/>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流程</a:t>
            </a:r>
          </a:p>
        </p:txBody>
      </p:sp>
      <p:sp>
        <p:nvSpPr>
          <p:cNvPr id="9" name="对角圆角矩形 8"/>
          <p:cNvSpPr/>
          <p:nvPr/>
        </p:nvSpPr>
        <p:spPr>
          <a:xfrm>
            <a:off x="414714" y="4053022"/>
            <a:ext cx="8064896" cy="247060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20000"/>
              </a:lnSpc>
              <a:spcBef>
                <a:spcPts val="600"/>
              </a:spcBef>
              <a:buClr>
                <a:srgbClr val="002060"/>
              </a:buClr>
            </a:pPr>
            <a:r>
              <a:rPr lang="en-US" altLang="zh-CN" sz="2800" i="1" dirty="0" err="1">
                <a:solidFill>
                  <a:schemeClr val="tx1"/>
                </a:solidFill>
                <a:latin typeface="楷体" panose="02010609060101010101" pitchFamily="49" charset="-122"/>
                <a:ea typeface="楷体" panose="02010609060101010101" pitchFamily="49" charset="-122"/>
              </a:rPr>
              <a:t>T</a:t>
            </a:r>
            <a:r>
              <a:rPr lang="en-US" altLang="zh-CN" sz="2800" baseline="-25000" dirty="0" err="1">
                <a:solidFill>
                  <a:schemeClr val="tx1"/>
                </a:solidFill>
                <a:latin typeface="楷体" panose="02010609060101010101" pitchFamily="49" charset="-122"/>
                <a:ea typeface="楷体" panose="02010609060101010101" pitchFamily="49" charset="-122"/>
              </a:rPr>
              <a:t>g</a:t>
            </a:r>
            <a:r>
              <a:rPr lang="en-US" altLang="zh-CN" sz="2800" dirty="0">
                <a:solidFill>
                  <a:schemeClr val="tx1"/>
                </a:solidFill>
                <a:latin typeface="楷体" panose="02010609060101010101" pitchFamily="49" charset="-122"/>
                <a:ea typeface="楷体" panose="02010609060101010101" pitchFamily="49" charset="-122"/>
              </a:rPr>
              <a:t>=270</a:t>
            </a:r>
            <a:r>
              <a:rPr lang="zh-CN" altLang="en-US" sz="2800" dirty="0">
                <a:solidFill>
                  <a:schemeClr val="tx1"/>
                </a:solidFill>
                <a:latin typeface="楷体" panose="02010609060101010101" pitchFamily="49" charset="-122"/>
                <a:ea typeface="楷体" panose="02010609060101010101" pitchFamily="49" charset="-122"/>
              </a:rPr>
              <a:t>℃，可在</a:t>
            </a:r>
            <a:r>
              <a:rPr lang="en-US" altLang="zh-CN" sz="2800" dirty="0">
                <a:solidFill>
                  <a:schemeClr val="tx1"/>
                </a:solidFill>
                <a:latin typeface="楷体" panose="02010609060101010101" pitchFamily="49" charset="-122"/>
                <a:ea typeface="楷体" panose="02010609060101010101" pitchFamily="49" charset="-122"/>
              </a:rPr>
              <a:t>200</a:t>
            </a:r>
            <a:r>
              <a:rPr lang="zh-CN" altLang="en-US" sz="2800" dirty="0">
                <a:solidFill>
                  <a:schemeClr val="tx1"/>
                </a:solidFill>
                <a:latin typeface="楷体" panose="02010609060101010101" pitchFamily="49" charset="-122"/>
                <a:ea typeface="楷体" panose="02010609060101010101" pitchFamily="49" charset="-122"/>
              </a:rPr>
              <a:t>℃下长期使用。在</a:t>
            </a:r>
            <a:r>
              <a:rPr lang="en-US" altLang="zh-CN" sz="2800" dirty="0">
                <a:solidFill>
                  <a:schemeClr val="tx1"/>
                </a:solidFill>
                <a:latin typeface="楷体" panose="02010609060101010101" pitchFamily="49" charset="-122"/>
                <a:ea typeface="楷体" panose="02010609060101010101" pitchFamily="49" charset="-122"/>
              </a:rPr>
              <a:t>260</a:t>
            </a:r>
            <a:r>
              <a:rPr lang="zh-CN" altLang="en-US" sz="2800" dirty="0">
                <a:solidFill>
                  <a:schemeClr val="tx1"/>
                </a:solidFill>
                <a:latin typeface="楷体" panose="02010609060101010101" pitchFamily="49" charset="-122"/>
                <a:ea typeface="楷体" panose="02010609060101010101" pitchFamily="49" charset="-122"/>
              </a:rPr>
              <a:t>℃持续使用</a:t>
            </a:r>
            <a:r>
              <a:rPr lang="en-US" altLang="zh-CN" sz="2800" dirty="0">
                <a:solidFill>
                  <a:schemeClr val="tx1"/>
                </a:solidFill>
                <a:latin typeface="楷体" panose="02010609060101010101" pitchFamily="49" charset="-122"/>
                <a:ea typeface="楷体" panose="02010609060101010101" pitchFamily="49" charset="-122"/>
              </a:rPr>
              <a:t>1000 h</a:t>
            </a:r>
            <a:r>
              <a:rPr lang="zh-CN" altLang="en-US" sz="2800" dirty="0">
                <a:solidFill>
                  <a:schemeClr val="tx1"/>
                </a:solidFill>
                <a:latin typeface="楷体" panose="02010609060101010101" pitchFamily="49" charset="-122"/>
                <a:ea typeface="楷体" panose="02010609060101010101" pitchFamily="49" charset="-122"/>
              </a:rPr>
              <a:t>后仍能保持原强度的</a:t>
            </a:r>
            <a:r>
              <a:rPr lang="en-US" altLang="zh-CN" sz="2800" dirty="0">
                <a:solidFill>
                  <a:schemeClr val="tx1"/>
                </a:solidFill>
                <a:latin typeface="楷体" panose="02010609060101010101" pitchFamily="49" charset="-122"/>
                <a:ea typeface="楷体" panose="02010609060101010101" pitchFamily="49" charset="-122"/>
              </a:rPr>
              <a:t>67-70%</a:t>
            </a:r>
            <a:r>
              <a:rPr lang="zh-CN" altLang="en-US" sz="2800" dirty="0">
                <a:solidFill>
                  <a:schemeClr val="tx1"/>
                </a:solidFill>
                <a:latin typeface="楷体" panose="02010609060101010101" pitchFamily="49" charset="-122"/>
                <a:ea typeface="楷体" panose="02010609060101010101" pitchFamily="49" charset="-122"/>
              </a:rPr>
              <a:t>。耐酸碱，但不能长期接触。抗燃烧抗辐射，其纤维是目前所有耐高温纤维中产量最大，应用面最广的一种</a:t>
            </a:r>
          </a:p>
        </p:txBody>
      </p:sp>
      <p:grpSp>
        <p:nvGrpSpPr>
          <p:cNvPr id="41" name="组合 40"/>
          <p:cNvGrpSpPr/>
          <p:nvPr/>
        </p:nvGrpSpPr>
        <p:grpSpPr>
          <a:xfrm>
            <a:off x="323528" y="620688"/>
            <a:ext cx="8073726" cy="3253197"/>
            <a:chOff x="70723" y="1039899"/>
            <a:chExt cx="8073726" cy="3253197"/>
          </a:xfrm>
        </p:grpSpPr>
        <p:sp>
          <p:nvSpPr>
            <p:cNvPr id="2" name="圆角矩形 1"/>
            <p:cNvSpPr/>
            <p:nvPr/>
          </p:nvSpPr>
          <p:spPr>
            <a:xfrm>
              <a:off x="2295695" y="1736812"/>
              <a:ext cx="1008112"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溶解</a:t>
              </a:r>
            </a:p>
          </p:txBody>
        </p:sp>
        <p:sp>
          <p:nvSpPr>
            <p:cNvPr id="11" name="圆角矩形 10"/>
            <p:cNvSpPr/>
            <p:nvPr/>
          </p:nvSpPr>
          <p:spPr>
            <a:xfrm>
              <a:off x="2295695" y="2996952"/>
              <a:ext cx="1008112"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溶解</a:t>
              </a:r>
            </a:p>
          </p:txBody>
        </p:sp>
        <p:cxnSp>
          <p:nvCxnSpPr>
            <p:cNvPr id="4" name="直接箭头连接符 3"/>
            <p:cNvCxnSpPr/>
            <p:nvPr/>
          </p:nvCxnSpPr>
          <p:spPr>
            <a:xfrm>
              <a:off x="738271" y="1988885"/>
              <a:ext cx="148541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p:nvPr/>
          </p:nvCxnSpPr>
          <p:spPr>
            <a:xfrm>
              <a:off x="744313" y="2168860"/>
              <a:ext cx="147937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文本框 4"/>
            <p:cNvSpPr txBox="1"/>
            <p:nvPr/>
          </p:nvSpPr>
          <p:spPr>
            <a:xfrm>
              <a:off x="659307" y="1502607"/>
              <a:ext cx="1620957" cy="523220"/>
            </a:xfrm>
            <a:prstGeom prst="rect">
              <a:avLst/>
            </a:prstGeom>
            <a:noFill/>
          </p:spPr>
          <p:txBody>
            <a:bodyPr wrap="none" rtlCol="0">
              <a:spAutoFit/>
            </a:bodyPr>
            <a:lstStyle/>
            <a:p>
              <a:r>
                <a:rPr lang="zh-CN" altLang="en-US" sz="2800" dirty="0"/>
                <a:t>间苯二胺</a:t>
              </a:r>
            </a:p>
          </p:txBody>
        </p:sp>
        <p:sp>
          <p:nvSpPr>
            <p:cNvPr id="19" name="文本框 18"/>
            <p:cNvSpPr txBox="1"/>
            <p:nvPr/>
          </p:nvSpPr>
          <p:spPr>
            <a:xfrm>
              <a:off x="774251" y="2241268"/>
              <a:ext cx="1449436" cy="523220"/>
            </a:xfrm>
            <a:prstGeom prst="rect">
              <a:avLst/>
            </a:prstGeom>
            <a:noFill/>
          </p:spPr>
          <p:txBody>
            <a:bodyPr wrap="none" rtlCol="0">
              <a:spAutoFit/>
            </a:bodyPr>
            <a:lstStyle/>
            <a:p>
              <a:r>
                <a:rPr lang="en-US" altLang="zh-CN" sz="2800" dirty="0"/>
                <a:t>Na</a:t>
              </a:r>
              <a:r>
                <a:rPr lang="en-US" altLang="zh-CN" sz="2800" baseline="-25000" dirty="0"/>
                <a:t>2</a:t>
              </a:r>
              <a:r>
                <a:rPr lang="en-US" altLang="zh-CN" sz="2800" dirty="0"/>
                <a:t>CO</a:t>
              </a:r>
              <a:r>
                <a:rPr lang="en-US" altLang="zh-CN" sz="2800" baseline="-25000" dirty="0"/>
                <a:t>3</a:t>
              </a:r>
              <a:endParaRPr lang="zh-CN" altLang="en-US" sz="2800" baseline="-25000" dirty="0"/>
            </a:p>
          </p:txBody>
        </p:sp>
        <p:cxnSp>
          <p:nvCxnSpPr>
            <p:cNvPr id="20" name="直接箭头连接符 19"/>
            <p:cNvCxnSpPr/>
            <p:nvPr/>
          </p:nvCxnSpPr>
          <p:spPr>
            <a:xfrm>
              <a:off x="134064" y="3422096"/>
              <a:ext cx="2146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文本框 20"/>
            <p:cNvSpPr txBox="1"/>
            <p:nvPr/>
          </p:nvSpPr>
          <p:spPr>
            <a:xfrm>
              <a:off x="70723" y="2898876"/>
              <a:ext cx="2339102" cy="523220"/>
            </a:xfrm>
            <a:prstGeom prst="rect">
              <a:avLst/>
            </a:prstGeom>
            <a:noFill/>
          </p:spPr>
          <p:txBody>
            <a:bodyPr wrap="none" rtlCol="0">
              <a:spAutoFit/>
            </a:bodyPr>
            <a:lstStyle/>
            <a:p>
              <a:r>
                <a:rPr lang="zh-CN" altLang="en-US" sz="2800" dirty="0"/>
                <a:t>间苯二甲酰氯</a:t>
              </a:r>
            </a:p>
          </p:txBody>
        </p:sp>
        <p:cxnSp>
          <p:nvCxnSpPr>
            <p:cNvPr id="17" name="直接箭头连接符 16"/>
            <p:cNvCxnSpPr/>
            <p:nvPr/>
          </p:nvCxnSpPr>
          <p:spPr>
            <a:xfrm>
              <a:off x="2699792" y="1039899"/>
              <a:ext cx="0" cy="7200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文本框 24"/>
            <p:cNvSpPr txBox="1"/>
            <p:nvPr/>
          </p:nvSpPr>
          <p:spPr>
            <a:xfrm>
              <a:off x="2641271" y="1183915"/>
              <a:ext cx="543739" cy="523220"/>
            </a:xfrm>
            <a:prstGeom prst="rect">
              <a:avLst/>
            </a:prstGeom>
            <a:noFill/>
          </p:spPr>
          <p:txBody>
            <a:bodyPr wrap="square" rtlCol="0">
              <a:spAutoFit/>
            </a:bodyPr>
            <a:lstStyle/>
            <a:p>
              <a:r>
                <a:rPr lang="zh-CN" altLang="en-US" sz="2800" dirty="0"/>
                <a:t>水</a:t>
              </a:r>
            </a:p>
          </p:txBody>
        </p:sp>
        <p:cxnSp>
          <p:nvCxnSpPr>
            <p:cNvPr id="22" name="直接箭头连接符 21"/>
            <p:cNvCxnSpPr/>
            <p:nvPr/>
          </p:nvCxnSpPr>
          <p:spPr>
            <a:xfrm flipV="1">
              <a:off x="2690242" y="3681028"/>
              <a:ext cx="0" cy="6120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文本框 27"/>
            <p:cNvSpPr txBox="1"/>
            <p:nvPr/>
          </p:nvSpPr>
          <p:spPr>
            <a:xfrm>
              <a:off x="2719824" y="3735266"/>
              <a:ext cx="1261884" cy="523220"/>
            </a:xfrm>
            <a:prstGeom prst="rect">
              <a:avLst/>
            </a:prstGeom>
            <a:noFill/>
          </p:spPr>
          <p:txBody>
            <a:bodyPr wrap="none" rtlCol="0">
              <a:spAutoFit/>
            </a:bodyPr>
            <a:lstStyle/>
            <a:p>
              <a:r>
                <a:rPr lang="zh-CN" altLang="en-US" sz="2800" dirty="0"/>
                <a:t>环己酮</a:t>
              </a:r>
            </a:p>
          </p:txBody>
        </p:sp>
        <p:cxnSp>
          <p:nvCxnSpPr>
            <p:cNvPr id="24" name="直接箭头连接符 23"/>
            <p:cNvCxnSpPr>
              <a:stCxn id="2" idx="3"/>
            </p:cNvCxnSpPr>
            <p:nvPr/>
          </p:nvCxnSpPr>
          <p:spPr>
            <a:xfrm>
              <a:off x="3303807" y="2060848"/>
              <a:ext cx="764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stCxn id="11" idx="3"/>
              <a:endCxn id="34" idx="1"/>
            </p:cNvCxnSpPr>
            <p:nvPr/>
          </p:nvCxnSpPr>
          <p:spPr>
            <a:xfrm flipV="1">
              <a:off x="3303807" y="3315576"/>
              <a:ext cx="764137" cy="5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圆角矩形 32"/>
            <p:cNvSpPr/>
            <p:nvPr/>
          </p:nvSpPr>
          <p:spPr>
            <a:xfrm>
              <a:off x="4067944" y="1731036"/>
              <a:ext cx="1008112"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冷却</a:t>
              </a:r>
            </a:p>
          </p:txBody>
        </p:sp>
        <p:sp>
          <p:nvSpPr>
            <p:cNvPr id="34" name="圆角矩形 33"/>
            <p:cNvSpPr/>
            <p:nvPr/>
          </p:nvSpPr>
          <p:spPr>
            <a:xfrm>
              <a:off x="4067944" y="2991540"/>
              <a:ext cx="1008112"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冷却</a:t>
              </a:r>
            </a:p>
          </p:txBody>
        </p:sp>
        <p:cxnSp>
          <p:nvCxnSpPr>
            <p:cNvPr id="32" name="直接箭头连接符 31"/>
            <p:cNvCxnSpPr>
              <a:stCxn id="33" idx="3"/>
            </p:cNvCxnSpPr>
            <p:nvPr/>
          </p:nvCxnSpPr>
          <p:spPr>
            <a:xfrm>
              <a:off x="5076056" y="2055072"/>
              <a:ext cx="7200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直接箭头连接符 35"/>
            <p:cNvCxnSpPr>
              <a:stCxn id="34" idx="3"/>
            </p:cNvCxnSpPr>
            <p:nvPr/>
          </p:nvCxnSpPr>
          <p:spPr>
            <a:xfrm>
              <a:off x="5076056" y="3315576"/>
              <a:ext cx="7200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圆角矩形 36"/>
            <p:cNvSpPr/>
            <p:nvPr/>
          </p:nvSpPr>
          <p:spPr>
            <a:xfrm>
              <a:off x="5796136" y="1548372"/>
              <a:ext cx="792088" cy="2186894"/>
            </a:xfrm>
            <a:prstGeom prst="roundRect">
              <a:avLst/>
            </a:prstGeom>
          </p:spPr>
          <p:style>
            <a:lnRef idx="1">
              <a:schemeClr val="accent6"/>
            </a:lnRef>
            <a:fillRef idx="3">
              <a:schemeClr val="accent6"/>
            </a:fillRef>
            <a:effectRef idx="2">
              <a:schemeClr val="accent6"/>
            </a:effectRef>
            <a:fontRef idx="minor">
              <a:schemeClr val="lt1"/>
            </a:fontRef>
          </p:style>
          <p:txBody>
            <a:bodyPr vert="eaVert" rtlCol="0" anchor="ctr"/>
            <a:lstStyle/>
            <a:p>
              <a:pPr algn="ctr"/>
              <a:r>
                <a:rPr lang="zh-CN" altLang="en-US" sz="2800" dirty="0">
                  <a:latin typeface="微软雅黑" panose="020B0503020204020204" pitchFamily="34" charset="-122"/>
                  <a:ea typeface="微软雅黑" panose="020B0503020204020204" pitchFamily="34" charset="-122"/>
                </a:rPr>
                <a:t>乳液缩聚</a:t>
              </a:r>
            </a:p>
          </p:txBody>
        </p:sp>
        <p:cxnSp>
          <p:nvCxnSpPr>
            <p:cNvPr id="39" name="直接箭头连接符 38"/>
            <p:cNvCxnSpPr>
              <a:stCxn id="37" idx="3"/>
            </p:cNvCxnSpPr>
            <p:nvPr/>
          </p:nvCxnSpPr>
          <p:spPr>
            <a:xfrm>
              <a:off x="6588224" y="2641819"/>
              <a:ext cx="53647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圆角矩形 44"/>
            <p:cNvSpPr/>
            <p:nvPr/>
          </p:nvSpPr>
          <p:spPr>
            <a:xfrm>
              <a:off x="7136337" y="1165655"/>
              <a:ext cx="1008112" cy="295232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聚间苯二甲酰间苯二胺</a:t>
              </a:r>
            </a:p>
          </p:txBody>
        </p:sp>
      </p:grpSp>
    </p:spTree>
    <p:extLst>
      <p:ext uri="{BB962C8B-B14F-4D97-AF65-F5344CB8AC3E}">
        <p14:creationId xmlns:p14="http://schemas.microsoft.com/office/powerpoint/2010/main" val="7536729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48376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7.6 </a:t>
            </a:r>
            <a:r>
              <a:rPr lang="zh-CN" altLang="en-US" sz="2800" dirty="0">
                <a:latin typeface="微软雅黑" panose="020B0503020204020204" pitchFamily="34" charset="-122"/>
                <a:ea typeface="微软雅黑" panose="020B0503020204020204" pitchFamily="34" charset="-122"/>
              </a:rPr>
              <a:t>固相缩聚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华文楷体" panose="02010600040101010101" pitchFamily="2" charset="-122"/>
                <a:ea typeface="华文楷体" panose="02010600040101010101" pitchFamily="2" charset="-122"/>
              </a:rPr>
              <a:t>反应温度在</a:t>
            </a:r>
            <a:r>
              <a:rPr lang="en-US" altLang="zh-CN" sz="2800" dirty="0" err="1">
                <a:solidFill>
                  <a:srgbClr val="FF0000"/>
                </a:solidFill>
                <a:latin typeface="华文楷体" panose="02010600040101010101" pitchFamily="2" charset="-122"/>
                <a:ea typeface="华文楷体" panose="02010600040101010101" pitchFamily="2" charset="-122"/>
              </a:rPr>
              <a:t>T</a:t>
            </a:r>
            <a:r>
              <a:rPr lang="en-US" altLang="zh-CN" sz="2800" baseline="-25000" dirty="0" err="1">
                <a:solidFill>
                  <a:srgbClr val="FF0000"/>
                </a:solidFill>
                <a:latin typeface="华文楷体" panose="02010600040101010101" pitchFamily="2" charset="-122"/>
                <a:ea typeface="华文楷体" panose="02010600040101010101" pitchFamily="2" charset="-122"/>
              </a:rPr>
              <a:t>g</a:t>
            </a:r>
            <a:r>
              <a:rPr lang="en-US" altLang="zh-CN" sz="2800" dirty="0">
                <a:solidFill>
                  <a:srgbClr val="FF0000"/>
                </a:solidFill>
                <a:latin typeface="华文楷体" panose="02010600040101010101" pitchFamily="2" charset="-122"/>
                <a:ea typeface="华文楷体" panose="02010600040101010101" pitchFamily="2" charset="-122"/>
              </a:rPr>
              <a:t>&lt;T&lt;T</a:t>
            </a:r>
            <a:r>
              <a:rPr lang="en-US" altLang="zh-CN" sz="2800" baseline="-25000" dirty="0">
                <a:solidFill>
                  <a:srgbClr val="FF0000"/>
                </a:solidFill>
                <a:latin typeface="华文楷体" panose="02010600040101010101" pitchFamily="2" charset="-122"/>
                <a:ea typeface="华文楷体" panose="02010600040101010101" pitchFamily="2" charset="-122"/>
              </a:rPr>
              <a:t>m</a:t>
            </a:r>
            <a:r>
              <a:rPr lang="zh-CN" altLang="en-US" sz="2800" dirty="0">
                <a:latin typeface="华文楷体" panose="02010600040101010101" pitchFamily="2" charset="-122"/>
                <a:ea typeface="华文楷体" panose="02010600040101010101" pitchFamily="2" charset="-122"/>
              </a:rPr>
              <a:t>，单体或预聚体在固态条件下的缩聚反应</a:t>
            </a:r>
            <a:endParaRPr lang="en-US" altLang="zh-CN" sz="2800" dirty="0">
              <a:latin typeface="华文楷体" panose="02010600040101010101" pitchFamily="2" charset="-122"/>
              <a:ea typeface="华文楷体" panose="02010600040101010101" pitchFamily="2"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华文楷体" panose="02010600040101010101" pitchFamily="2" charset="-122"/>
                <a:ea typeface="华文楷体" panose="02010600040101010101" pitchFamily="2" charset="-122"/>
              </a:rPr>
              <a:t>在缩聚反应之前，预聚体要进行</a:t>
            </a:r>
            <a:r>
              <a:rPr lang="zh-CN" altLang="en-US" sz="2800" dirty="0">
                <a:solidFill>
                  <a:srgbClr val="FF0000"/>
                </a:solidFill>
                <a:latin typeface="华文楷体" panose="02010600040101010101" pitchFamily="2" charset="-122"/>
                <a:ea typeface="华文楷体" panose="02010600040101010101" pitchFamily="2" charset="-122"/>
              </a:rPr>
              <a:t>结晶造粒</a:t>
            </a:r>
            <a:r>
              <a:rPr lang="zh-CN" altLang="en-US" sz="2800" dirty="0">
                <a:latin typeface="华文楷体" panose="02010600040101010101" pitchFamily="2" charset="-122"/>
                <a:ea typeface="华文楷体" panose="02010600040101010101" pitchFamily="2" charset="-122"/>
              </a:rPr>
              <a:t>，以达到一定的结晶度，防止颗粒粘结</a:t>
            </a:r>
            <a:endParaRPr lang="en-US" altLang="zh-CN" sz="2800" dirty="0">
              <a:latin typeface="华文楷体" panose="02010600040101010101" pitchFamily="2" charset="-122"/>
              <a:ea typeface="华文楷体" panose="02010600040101010101" pitchFamily="2"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华文楷体" panose="02010600040101010101" pitchFamily="2" charset="-122"/>
                <a:ea typeface="华文楷体" panose="02010600040101010101" pitchFamily="2" charset="-122"/>
              </a:rPr>
              <a:t>主要应用于两种情况：</a:t>
            </a:r>
            <a:r>
              <a:rPr lang="zh-CN" altLang="en-US" sz="2800" dirty="0">
                <a:solidFill>
                  <a:srgbClr val="FF0000"/>
                </a:solidFill>
                <a:latin typeface="华文楷体" panose="02010600040101010101" pitchFamily="2" charset="-122"/>
                <a:ea typeface="华文楷体" panose="02010600040101010101" pitchFamily="2" charset="-122"/>
              </a:rPr>
              <a:t>结晶性单体</a:t>
            </a:r>
            <a:r>
              <a:rPr lang="zh-CN" altLang="en-US" sz="2800" dirty="0">
                <a:latin typeface="华文楷体" panose="02010600040101010101" pitchFamily="2" charset="-122"/>
                <a:ea typeface="华文楷体" panose="02010600040101010101" pitchFamily="2" charset="-122"/>
              </a:rPr>
              <a:t>或某些</a:t>
            </a:r>
            <a:r>
              <a:rPr lang="zh-CN" altLang="en-US" sz="2800" dirty="0">
                <a:solidFill>
                  <a:srgbClr val="FF0000"/>
                </a:solidFill>
                <a:latin typeface="华文楷体" panose="02010600040101010101" pitchFamily="2" charset="-122"/>
                <a:ea typeface="华文楷体" panose="02010600040101010101" pitchFamily="2" charset="-122"/>
              </a:rPr>
              <a:t>预聚物</a:t>
            </a:r>
            <a:endParaRPr lang="en-US" altLang="zh-CN" sz="2800"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40419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7.6 </a:t>
            </a:r>
            <a:r>
              <a:rPr lang="zh-CN" altLang="en-US" sz="2800" dirty="0">
                <a:latin typeface="微软雅黑" panose="020B0503020204020204" pitchFamily="34" charset="-122"/>
                <a:ea typeface="微软雅黑" panose="020B0503020204020204" pitchFamily="34" charset="-122"/>
              </a:rPr>
              <a:t>固相缩聚</a:t>
            </a:r>
          </a:p>
        </p:txBody>
      </p:sp>
      <p:sp>
        <p:nvSpPr>
          <p:cNvPr id="9" name="对角圆角矩形 8"/>
          <p:cNvSpPr/>
          <p:nvPr/>
        </p:nvSpPr>
        <p:spPr>
          <a:xfrm>
            <a:off x="539552"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spcBef>
                <a:spcPts val="600"/>
              </a:spcBef>
              <a:buClr>
                <a:srgbClr val="002060"/>
              </a:buClr>
            </a:pPr>
            <a:r>
              <a:rPr lang="zh-CN" altLang="en-US" sz="2400" dirty="0">
                <a:latin typeface="华文楷体" panose="02010600040101010101" pitchFamily="2" charset="-122"/>
                <a:ea typeface="华文楷体" panose="02010600040101010101" pitchFamily="2" charset="-122"/>
              </a:rPr>
              <a:t>根据</a:t>
            </a:r>
            <a:r>
              <a:rPr lang="en-US" altLang="zh-CN" sz="2400" dirty="0">
                <a:latin typeface="华文楷体" panose="02010600040101010101" pitchFamily="2" charset="-122"/>
                <a:ea typeface="华文楷体" panose="02010600040101010101" pitchFamily="2" charset="-122"/>
              </a:rPr>
              <a:t>Zimmerman</a:t>
            </a:r>
            <a:r>
              <a:rPr lang="zh-CN" altLang="en-US" sz="2400" dirty="0">
                <a:latin typeface="华文楷体" panose="02010600040101010101" pitchFamily="2" charset="-122"/>
                <a:ea typeface="华文楷体" panose="02010600040101010101" pitchFamily="2" charset="-122"/>
              </a:rPr>
              <a:t>的二区模型，固相缩聚的反应颗粒中存在</a:t>
            </a:r>
            <a:r>
              <a:rPr lang="zh-CN" altLang="en-US" sz="2400" dirty="0">
                <a:solidFill>
                  <a:srgbClr val="FF0000"/>
                </a:solidFill>
                <a:latin typeface="华文楷体" panose="02010600040101010101" pitchFamily="2" charset="-122"/>
                <a:ea typeface="华文楷体" panose="02010600040101010101" pitchFamily="2" charset="-122"/>
              </a:rPr>
              <a:t>晶区和非晶区</a:t>
            </a:r>
            <a:r>
              <a:rPr lang="zh-CN" altLang="en-US" sz="2400" dirty="0">
                <a:latin typeface="华文楷体" panose="02010600040101010101" pitchFamily="2" charset="-122"/>
                <a:ea typeface="华文楷体" panose="02010600040101010101" pitchFamily="2" charset="-122"/>
              </a:rPr>
              <a:t>，</a:t>
            </a:r>
            <a:r>
              <a:rPr lang="zh-CN" altLang="en-US" sz="2400" u="sng" dirty="0">
                <a:latin typeface="华文楷体" panose="02010600040101010101" pitchFamily="2" charset="-122"/>
                <a:ea typeface="华文楷体" panose="02010600040101010101" pitchFamily="2" charset="-122"/>
              </a:rPr>
              <a:t>大分子的重复单元以及非活性反应基团将被冻结在晶区</a:t>
            </a:r>
            <a:r>
              <a:rPr lang="zh-CN" altLang="en-US" sz="2400" dirty="0">
                <a:latin typeface="华文楷体" panose="02010600040101010101" pitchFamily="2" charset="-122"/>
                <a:ea typeface="华文楷体" panose="02010600040101010101" pitchFamily="2" charset="-122"/>
              </a:rPr>
              <a:t>，而</a:t>
            </a:r>
            <a:r>
              <a:rPr lang="zh-CN" altLang="en-US" sz="2400" u="sng" dirty="0">
                <a:latin typeface="华文楷体" panose="02010600040101010101" pitchFamily="2" charset="-122"/>
                <a:ea typeface="华文楷体" panose="02010600040101010101" pitchFamily="2" charset="-122"/>
              </a:rPr>
              <a:t>链端基团，小分子，以及催化剂组分则被排斥到非晶区</a:t>
            </a:r>
            <a:r>
              <a:rPr lang="zh-CN" altLang="en-US" sz="2400" dirty="0">
                <a:latin typeface="华文楷体" panose="02010600040101010101" pitchFamily="2" charset="-122"/>
                <a:ea typeface="华文楷体" panose="02010600040101010101" pitchFamily="2" charset="-122"/>
              </a:rPr>
              <a:t>，使得</a:t>
            </a:r>
            <a:r>
              <a:rPr lang="zh-CN" altLang="en-US" sz="2400" dirty="0">
                <a:solidFill>
                  <a:srgbClr val="FF0000"/>
                </a:solidFill>
                <a:latin typeface="华文楷体" panose="02010600040101010101" pitchFamily="2" charset="-122"/>
                <a:ea typeface="华文楷体" panose="02010600040101010101" pitchFamily="2" charset="-122"/>
              </a:rPr>
              <a:t>反应基团的有效浓度大大增加</a:t>
            </a:r>
            <a:r>
              <a:rPr lang="zh-CN" altLang="en-US" sz="2400" dirty="0">
                <a:latin typeface="华文楷体" panose="02010600040101010101" pitchFamily="2" charset="-122"/>
                <a:ea typeface="华文楷体" panose="02010600040101010101" pitchFamily="2" charset="-122"/>
              </a:rPr>
              <a:t>，基团之间的相互碰撞频率加强，从而加快了聚合反应的速率，生成的小分子副产物则通过真空或者惰性气体流出反应体系，促使反应不断向产物方向进行，使产物分子量不断提高。</a:t>
            </a:r>
            <a:endParaRPr lang="zh-CN" altLang="en-US" sz="240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35223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7.6 </a:t>
            </a:r>
            <a:r>
              <a:rPr lang="zh-CN" altLang="en-US" sz="2800" dirty="0">
                <a:latin typeface="微软雅黑" panose="020B0503020204020204" pitchFamily="34" charset="-122"/>
                <a:ea typeface="微软雅黑" panose="020B0503020204020204" pitchFamily="34" charset="-122"/>
              </a:rPr>
              <a:t>固相缩聚</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pPr>
            <a:r>
              <a:rPr lang="zh-CN" altLang="en-US" sz="3200" dirty="0">
                <a:latin typeface="华文楷体" panose="02010600040101010101" pitchFamily="2" charset="-122"/>
                <a:ea typeface="华文楷体" panose="02010600040101010101" pitchFamily="2" charset="-122"/>
              </a:rPr>
              <a:t>固相缩聚一般由以下四个阶段组成：</a:t>
            </a:r>
          </a:p>
          <a:p>
            <a:pPr marL="457200" indent="-457200">
              <a:lnSpc>
                <a:spcPct val="150000"/>
              </a:lnSpc>
              <a:buClr>
                <a:srgbClr val="0000FF"/>
              </a:buClr>
              <a:buFont typeface="Arial" panose="020B0604020202020204" pitchFamily="34" charset="0"/>
              <a:buChar char="♣"/>
            </a:pPr>
            <a:r>
              <a:rPr lang="zh-CN" altLang="en-US" sz="3200" dirty="0">
                <a:latin typeface="华文楷体" panose="02010600040101010101" pitchFamily="2" charset="-122"/>
                <a:ea typeface="华文楷体" panose="02010600040101010101" pitchFamily="2" charset="-122"/>
              </a:rPr>
              <a:t>预聚体内</a:t>
            </a:r>
            <a:r>
              <a:rPr lang="zh-CN" altLang="en-US" sz="3200" dirty="0">
                <a:solidFill>
                  <a:srgbClr val="FF0000"/>
                </a:solidFill>
                <a:latin typeface="华文楷体" panose="02010600040101010101" pitchFamily="2" charset="-122"/>
                <a:ea typeface="华文楷体" panose="02010600040101010101" pitchFamily="2" charset="-122"/>
              </a:rPr>
              <a:t>官能团</a:t>
            </a:r>
            <a:r>
              <a:rPr lang="zh-CN" altLang="en-US" sz="3200" dirty="0">
                <a:latin typeface="华文楷体" panose="02010600040101010101" pitchFamily="2" charset="-122"/>
                <a:ea typeface="华文楷体" panose="02010600040101010101" pitchFamily="2" charset="-122"/>
              </a:rPr>
              <a:t>的</a:t>
            </a:r>
            <a:r>
              <a:rPr lang="zh-CN" altLang="en-US" sz="3200" dirty="0">
                <a:solidFill>
                  <a:srgbClr val="FF0000"/>
                </a:solidFill>
                <a:latin typeface="华文楷体" panose="02010600040101010101" pitchFamily="2" charset="-122"/>
                <a:ea typeface="华文楷体" panose="02010600040101010101" pitchFamily="2" charset="-122"/>
              </a:rPr>
              <a:t>扩散</a:t>
            </a:r>
            <a:r>
              <a:rPr lang="zh-CN" altLang="en-US" sz="3200" dirty="0">
                <a:latin typeface="华文楷体" panose="02010600040101010101" pitchFamily="2" charset="-122"/>
                <a:ea typeface="华文楷体" panose="02010600040101010101" pitchFamily="2" charset="-122"/>
              </a:rPr>
              <a:t>相互靠近；</a:t>
            </a:r>
          </a:p>
          <a:p>
            <a:pPr marL="457200" indent="-457200">
              <a:lnSpc>
                <a:spcPct val="150000"/>
              </a:lnSpc>
              <a:buClr>
                <a:srgbClr val="0000FF"/>
              </a:buClr>
              <a:buFont typeface="Arial" panose="020B0604020202020204" pitchFamily="34" charset="0"/>
              <a:buChar char="♣"/>
            </a:pPr>
            <a:r>
              <a:rPr lang="zh-CN" altLang="en-US" sz="3200" dirty="0">
                <a:latin typeface="华文楷体" panose="02010600040101010101" pitchFamily="2" charset="-122"/>
                <a:ea typeface="华文楷体" panose="02010600040101010101" pitchFamily="2" charset="-122"/>
              </a:rPr>
              <a:t>无定型区的</a:t>
            </a:r>
            <a:r>
              <a:rPr lang="zh-CN" altLang="en-US" sz="3200" dirty="0">
                <a:solidFill>
                  <a:srgbClr val="FF0000"/>
                </a:solidFill>
                <a:latin typeface="华文楷体" panose="02010600040101010101" pitchFamily="2" charset="-122"/>
                <a:ea typeface="华文楷体" panose="02010600040101010101" pitchFamily="2" charset="-122"/>
              </a:rPr>
              <a:t>缩聚</a:t>
            </a:r>
            <a:r>
              <a:rPr lang="zh-CN" altLang="en-US" sz="3200" dirty="0">
                <a:latin typeface="华文楷体" panose="02010600040101010101" pitchFamily="2" charset="-122"/>
                <a:ea typeface="华文楷体" panose="02010600040101010101" pitchFamily="2" charset="-122"/>
              </a:rPr>
              <a:t>反应；</a:t>
            </a:r>
          </a:p>
          <a:p>
            <a:pPr marL="457200" indent="-457200">
              <a:lnSpc>
                <a:spcPct val="150000"/>
              </a:lnSpc>
              <a:buClr>
                <a:srgbClr val="0000FF"/>
              </a:buClr>
              <a:buFont typeface="Arial" panose="020B0604020202020204" pitchFamily="34" charset="0"/>
              <a:buChar char="♣"/>
            </a:pPr>
            <a:r>
              <a:rPr lang="zh-CN" altLang="en-US" sz="3200" dirty="0">
                <a:solidFill>
                  <a:srgbClr val="FF0000"/>
                </a:solidFill>
                <a:latin typeface="华文楷体" panose="02010600040101010101" pitchFamily="2" charset="-122"/>
                <a:ea typeface="华文楷体" panose="02010600040101010101" pitchFamily="2" charset="-122"/>
              </a:rPr>
              <a:t>小分子</a:t>
            </a:r>
            <a:r>
              <a:rPr lang="zh-CN" altLang="en-US" sz="3200" dirty="0">
                <a:latin typeface="华文楷体" panose="02010600040101010101" pitchFamily="2" charset="-122"/>
                <a:ea typeface="华文楷体" panose="02010600040101010101" pitchFamily="2" charset="-122"/>
              </a:rPr>
              <a:t>副产物从颗粒</a:t>
            </a:r>
            <a:r>
              <a:rPr lang="zh-CN" altLang="en-US" sz="3200" dirty="0">
                <a:solidFill>
                  <a:srgbClr val="FF0000"/>
                </a:solidFill>
                <a:latin typeface="华文楷体" panose="02010600040101010101" pitchFamily="2" charset="-122"/>
                <a:ea typeface="华文楷体" panose="02010600040101010101" pitchFamily="2" charset="-122"/>
              </a:rPr>
              <a:t>内部到表面</a:t>
            </a:r>
            <a:r>
              <a:rPr lang="zh-CN" altLang="en-US" sz="3200" dirty="0">
                <a:latin typeface="华文楷体" panose="02010600040101010101" pitchFamily="2" charset="-122"/>
                <a:ea typeface="华文楷体" panose="02010600040101010101" pitchFamily="2" charset="-122"/>
              </a:rPr>
              <a:t>的</a:t>
            </a:r>
            <a:r>
              <a:rPr lang="zh-CN" altLang="en-US" sz="3200" dirty="0">
                <a:solidFill>
                  <a:srgbClr val="FF0000"/>
                </a:solidFill>
                <a:latin typeface="华文楷体" panose="02010600040101010101" pitchFamily="2" charset="-122"/>
                <a:ea typeface="华文楷体" panose="02010600040101010101" pitchFamily="2" charset="-122"/>
              </a:rPr>
              <a:t>扩散</a:t>
            </a:r>
            <a:r>
              <a:rPr lang="zh-CN" altLang="en-US" sz="3200" dirty="0">
                <a:latin typeface="华文楷体" panose="02010600040101010101" pitchFamily="2" charset="-122"/>
                <a:ea typeface="华文楷体" panose="02010600040101010101" pitchFamily="2" charset="-122"/>
              </a:rPr>
              <a:t>；</a:t>
            </a:r>
          </a:p>
          <a:p>
            <a:pPr marL="457200" indent="-457200">
              <a:lnSpc>
                <a:spcPct val="150000"/>
              </a:lnSpc>
              <a:buClr>
                <a:srgbClr val="0000FF"/>
              </a:buClr>
              <a:buFont typeface="Arial" panose="020B0604020202020204" pitchFamily="34" charset="0"/>
              <a:buChar char="♣"/>
            </a:pPr>
            <a:r>
              <a:rPr lang="zh-CN" altLang="en-US" sz="3200" dirty="0">
                <a:solidFill>
                  <a:srgbClr val="FF0000"/>
                </a:solidFill>
                <a:latin typeface="华文楷体" panose="02010600040101010101" pitchFamily="2" charset="-122"/>
                <a:ea typeface="华文楷体" panose="02010600040101010101" pitchFamily="2" charset="-122"/>
              </a:rPr>
              <a:t>小分子</a:t>
            </a:r>
            <a:r>
              <a:rPr lang="zh-CN" altLang="en-US" sz="3200" dirty="0">
                <a:latin typeface="华文楷体" panose="02010600040101010101" pitchFamily="2" charset="-122"/>
                <a:ea typeface="华文楷体" panose="02010600040101010101" pitchFamily="2" charset="-122"/>
              </a:rPr>
              <a:t>副产物从颗粒</a:t>
            </a:r>
            <a:r>
              <a:rPr lang="zh-CN" altLang="en-US" sz="3200" dirty="0">
                <a:solidFill>
                  <a:srgbClr val="FF0000"/>
                </a:solidFill>
                <a:latin typeface="华文楷体" panose="02010600040101010101" pitchFamily="2" charset="-122"/>
                <a:ea typeface="华文楷体" panose="02010600040101010101" pitchFamily="2" charset="-122"/>
              </a:rPr>
              <a:t>表面到气相</a:t>
            </a:r>
            <a:r>
              <a:rPr lang="zh-CN" altLang="en-US" sz="3200" dirty="0">
                <a:latin typeface="华文楷体" panose="02010600040101010101" pitchFamily="2" charset="-122"/>
                <a:ea typeface="华文楷体" panose="02010600040101010101" pitchFamily="2" charset="-122"/>
              </a:rPr>
              <a:t>的</a:t>
            </a:r>
            <a:r>
              <a:rPr lang="zh-CN" altLang="en-US" sz="3200" dirty="0">
                <a:solidFill>
                  <a:srgbClr val="FF0000"/>
                </a:solidFill>
                <a:latin typeface="华文楷体" panose="02010600040101010101" pitchFamily="2" charset="-122"/>
                <a:ea typeface="华文楷体" panose="02010600040101010101" pitchFamily="2" charset="-122"/>
              </a:rPr>
              <a:t>扩散</a:t>
            </a:r>
            <a:r>
              <a:rPr lang="zh-CN" altLang="en-US" sz="3200"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42349972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179" y="-27384"/>
            <a:ext cx="37985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单体</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755576" y="1916832"/>
            <a:ext cx="7744744" cy="3744416"/>
          </a:xfrm>
          <a:prstGeom prst="rect">
            <a:avLst/>
          </a:prstGeom>
        </p:spPr>
      </p:pic>
    </p:spTree>
    <p:extLst>
      <p:ext uri="{BB962C8B-B14F-4D97-AF65-F5344CB8AC3E}">
        <p14:creationId xmlns:p14="http://schemas.microsoft.com/office/powerpoint/2010/main" val="276596416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7290</TotalTime>
  <Words>7490</Words>
  <Application>Microsoft Office PowerPoint</Application>
  <PresentationFormat>全屏显示(4:3)</PresentationFormat>
  <Paragraphs>1063</Paragraphs>
  <Slides>111</Slides>
  <Notes>0</Notes>
  <HiddenSlides>10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24" baseType="lpstr">
      <vt:lpstr>华文行楷</vt:lpstr>
      <vt:lpstr>华文楷体</vt:lpstr>
      <vt:lpstr>楷体</vt:lpstr>
      <vt:lpstr>楷体_GB2312</vt:lpstr>
      <vt:lpstr>微软雅黑</vt:lpstr>
      <vt:lpstr>Arial</vt:lpstr>
      <vt:lpstr>Calibri</vt:lpstr>
      <vt:lpstr>Cambria Math</vt:lpstr>
      <vt:lpstr>Times New Roman</vt:lpstr>
      <vt:lpstr>Verdana</vt:lpstr>
      <vt:lpstr>Wingdings</vt:lpstr>
      <vt:lpstr>Office 主题</vt:lpstr>
      <vt:lpstr>CS ChemDraw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王 凯悌</cp:lastModifiedBy>
  <cp:revision>823</cp:revision>
  <dcterms:created xsi:type="dcterms:W3CDTF">2013-10-30T09:04:50Z</dcterms:created>
  <dcterms:modified xsi:type="dcterms:W3CDTF">2019-10-17T02:14:30Z</dcterms:modified>
</cp:coreProperties>
</file>